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9" r:id="rId3"/>
    <p:sldId id="261" r:id="rId4"/>
    <p:sldId id="277" r:id="rId5"/>
    <p:sldId id="278" r:id="rId6"/>
    <p:sldId id="279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4" r:id="rId15"/>
    <p:sldId id="275" r:id="rId16"/>
    <p:sldId id="276" r:id="rId17"/>
    <p:sldId id="280" r:id="rId18"/>
    <p:sldId id="281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4" r:id="rId29"/>
    <p:sldId id="295" r:id="rId30"/>
    <p:sldId id="299" r:id="rId31"/>
    <p:sldId id="300" r:id="rId32"/>
    <p:sldId id="301" r:id="rId33"/>
    <p:sldId id="282" r:id="rId34"/>
    <p:sldId id="304" r:id="rId35"/>
    <p:sldId id="307" r:id="rId36"/>
    <p:sldId id="308" r:id="rId37"/>
    <p:sldId id="309" r:id="rId38"/>
    <p:sldId id="320" r:id="rId39"/>
    <p:sldId id="306" r:id="rId40"/>
    <p:sldId id="312" r:id="rId41"/>
    <p:sldId id="311" r:id="rId42"/>
    <p:sldId id="318" r:id="rId43"/>
    <p:sldId id="319" r:id="rId44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94A"/>
    <a:srgbClr val="676767"/>
    <a:srgbClr val="F7931A"/>
    <a:srgbClr val="FF9300"/>
    <a:srgbClr val="19D9F4"/>
    <a:srgbClr val="F2F2F2"/>
    <a:srgbClr val="111111"/>
    <a:srgbClr val="13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5"/>
    <p:restoredTop sz="95735"/>
  </p:normalViewPr>
  <p:slideViewPr>
    <p:cSldViewPr snapToGrid="0">
      <p:cViewPr varScale="1">
        <p:scale>
          <a:sx n="100" d="100"/>
          <a:sy n="100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711998-349B-2933-337E-015A48ECA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EEBC5F-0870-5864-8937-5FB1E8CBC5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5C214-BE7B-BC42-99A7-6B1E002CEFBB}" type="datetimeFigureOut">
              <a:rPr lang="en-PT" smtClean="0"/>
              <a:t>19/09/2025</a:t>
            </a:fld>
            <a:endParaRPr lang="en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8C2DA-15EA-2553-6F93-22EBDC240C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E2EC0-31ED-D9C5-0731-F5FA1568DD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C809E-6F70-E64D-82A2-D0EF5ED11D8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67329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1A69C-7004-7C4B-8FC6-A97DEC27BDE9}" type="datetimeFigureOut">
              <a:rPr lang="en-PT" smtClean="0"/>
              <a:t>19/09/2025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AD121-6F17-544D-A6C8-85232C372AB4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96088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sz="2800"/>
              <a:t>Não </a:t>
            </a:r>
            <a:r>
              <a:rPr lang="en-PT" sz="2800" dirty="0"/>
              <a:t>esquecer de falar do problema da coincidência </a:t>
            </a:r>
            <a:r>
              <a:rPr lang="en-PT" sz="2800"/>
              <a:t>de vontades</a:t>
            </a:r>
            <a:endParaRPr lang="en-PT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29002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21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35432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24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977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28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78045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29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20498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35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230236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36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441432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37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82742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512E5-A16E-D0F0-8792-63B1CDC0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0E3A9F-F3A0-7673-B9D8-9688C633CD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9788CB-F50F-6DF7-2A7D-88C5CB9D5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EFE0F-B05B-36CC-F043-752F345513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38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466767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10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49486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11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15571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12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288845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13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109995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15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22597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16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32830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17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69744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18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2871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4F94F37-E25B-CE41-DD30-9C710D1BF4C2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838202" y="273307"/>
            <a:ext cx="10515600" cy="51788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93705-1509-FFFE-A037-2E068EA75D00}"/>
              </a:ext>
            </a:extLst>
          </p:cNvPr>
          <p:cNvSpPr>
            <a:spLocks noGrp="1"/>
          </p:cNvSpPr>
          <p:nvPr>
            <p:ph type="body" orient="vert" idx="17"/>
          </p:nvPr>
        </p:nvSpPr>
        <p:spPr>
          <a:xfrm>
            <a:off x="838196" y="5589513"/>
            <a:ext cx="10515602" cy="905729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FontTx/>
              <a:buNone/>
              <a:defRPr b="0" i="0">
                <a:latin typeface="Avenir Light" panose="020B0402020203020204" pitchFamily="34" charset="77"/>
              </a:defRPr>
            </a:lvl1pPr>
            <a:lvl2pPr marL="457200" indent="0" algn="ctr">
              <a:lnSpc>
                <a:spcPct val="100000"/>
              </a:lnSpc>
              <a:buFontTx/>
              <a:buNone/>
              <a:defRPr b="0" i="0">
                <a:latin typeface="Avenir Light" panose="020B0402020203020204" pitchFamily="34" charset="77"/>
              </a:defRPr>
            </a:lvl2pPr>
            <a:lvl3pPr marL="914400" indent="0" algn="ctr">
              <a:lnSpc>
                <a:spcPct val="100000"/>
              </a:lnSpc>
              <a:buFontTx/>
              <a:buNone/>
              <a:defRPr b="0" i="0">
                <a:latin typeface="Avenir Light" panose="020B0402020203020204" pitchFamily="34" charset="77"/>
              </a:defRPr>
            </a:lvl3pPr>
            <a:lvl4pPr marL="1371600" indent="0" algn="ctr">
              <a:lnSpc>
                <a:spcPct val="100000"/>
              </a:lnSpc>
              <a:buFontTx/>
              <a:buNone/>
              <a:defRPr b="0" i="0">
                <a:latin typeface="Avenir Light" panose="020B0402020203020204" pitchFamily="34" charset="77"/>
              </a:defRPr>
            </a:lvl4pPr>
            <a:lvl5pPr marL="1828800" indent="0" algn="ctr">
              <a:lnSpc>
                <a:spcPct val="100000"/>
              </a:lnSpc>
              <a:buFontTx/>
              <a:buNone/>
              <a:defRPr b="0" i="0">
                <a:latin typeface="Avenir Light" panose="020B04020202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739877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1EE97-3C09-FDFE-D7FE-F098446A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BEF5F-5BD8-F37C-D748-AAF84378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19/09/2025</a:t>
            </a:fld>
            <a:endParaRPr lang="en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B8E63-2C42-CB17-A0F7-CEA280F0E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FE939-5E42-470F-9A74-1CB21FC04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75890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9543EC-68CA-90EB-F195-22C26742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19/09/2025</a:t>
            </a:fld>
            <a:endParaRPr lang="en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41ED1-6B0B-4DD0-178E-C0502CBA0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D157B-9AAC-52A3-6478-98FC9C76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962725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F305-2AF1-7652-D244-C18AFABCE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505845-B114-DB8A-A573-A19471C0C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7C91B-C777-C335-EC05-A6B7FB85A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C9BFE-9ADF-A0C8-54E6-F0080D75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19/09/2025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1742C-25F9-28D0-1A80-1E00B612F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6404A-6851-E8DF-91E0-D0D525FE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589909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81A8-AB22-78E2-FB02-879B8571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86BA7-12E0-8A1E-AE09-BFD3DB705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7F2A1-5E04-561F-9D25-79E368134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19/09/2025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2B99-A868-769E-3512-9157006F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F25F4-0FF9-303C-50ED-452A2C5E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17447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676972-EDF0-6D98-17E5-8B1FA77F3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1B384-264B-D025-BD33-4E6D6D714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D1910-689B-4381-1E74-16517C65B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19/09/2025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48233-D94E-7C23-E650-0D724EE0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D8669-9809-565B-61F3-9D61C066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153210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06EF-074F-36B1-517B-391937DDE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362758"/>
            <a:ext cx="6172200" cy="6132483"/>
          </a:xfrm>
        </p:spPr>
        <p:txBody>
          <a:bodyPr/>
          <a:lstStyle>
            <a:lvl1pPr>
              <a:defRPr sz="3200" b="0" i="0">
                <a:latin typeface="Avenir Light" panose="020B0402020203020204" pitchFamily="34" charset="77"/>
              </a:defRPr>
            </a:lvl1pPr>
            <a:lvl2pPr>
              <a:defRPr sz="2800" b="0" i="0"/>
            </a:lvl2pPr>
            <a:lvl3pPr>
              <a:defRPr sz="2400" b="0" i="0"/>
            </a:lvl3pPr>
            <a:lvl4pPr>
              <a:defRPr sz="2000" b="0" i="0"/>
            </a:lvl4pPr>
            <a:lvl5pPr>
              <a:defRPr sz="20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44CB8-65BF-9F64-500B-A226371F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2758"/>
            <a:ext cx="3932237" cy="61324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i="0">
                <a:latin typeface="Avenir Light" panose="020B0402020203020204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19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06EF-074F-36B1-517B-391937DDE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362758"/>
            <a:ext cx="6172200" cy="6132483"/>
          </a:xfrm>
        </p:spPr>
        <p:txBody>
          <a:bodyPr/>
          <a:lstStyle>
            <a:lvl1pPr>
              <a:defRPr sz="3200" b="0" i="0">
                <a:latin typeface="Avenir Light" panose="020B0402020203020204" pitchFamily="34" charset="77"/>
              </a:defRPr>
            </a:lvl1pPr>
            <a:lvl2pPr>
              <a:defRPr sz="2800" b="0" i="0"/>
            </a:lvl2pPr>
            <a:lvl3pPr>
              <a:defRPr sz="2400" b="0" i="0"/>
            </a:lvl3pPr>
            <a:lvl4pPr>
              <a:defRPr sz="2000" b="0" i="0"/>
            </a:lvl4pPr>
            <a:lvl5pPr>
              <a:defRPr sz="20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44CB8-65BF-9F64-500B-A226371F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30036"/>
            <a:ext cx="3932237" cy="51652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i="0">
                <a:latin typeface="Avenir Light" panose="020B0402020203020204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F745174-D40C-4A1A-DEC9-05F4721B5B67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839788" y="362758"/>
            <a:ext cx="3932237" cy="80633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600" b="0" i="0">
                <a:latin typeface="Avenir Medium" panose="02000503020000020003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1960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DB52-A4F8-EFCF-E86B-F52454CCE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Avenir Heavy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7B1CE-A0B1-F1BC-C05B-6FF524884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Avenir Medium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P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CE67A-ECAE-3FEE-E672-84EFEF8B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19/09/2025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EB899-B968-5349-8DAB-8E14647B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5AFB5-378D-1750-4E3E-50172C7A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10778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DB52-A4F8-EFCF-E86B-F52454CCE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>
            <a:lvl1pPr algn="ctr">
              <a:defRPr sz="6000" b="1" i="0">
                <a:latin typeface="Avenir Heavy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P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CE67A-ECAE-3FEE-E672-84EFEF8B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19/09/2025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EB899-B968-5349-8DAB-8E14647B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5AFB5-378D-1750-4E3E-50172C7A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2138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A3D5-F271-DE83-D327-E037D8F8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 Medium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83558-2774-CE21-A1C6-6F5E2F4D5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Avenir Light" panose="020B0402020203020204" pitchFamily="34" charset="77"/>
              </a:defRPr>
            </a:lvl1pPr>
            <a:lvl2pPr>
              <a:defRPr b="0" i="0">
                <a:latin typeface="Avenir Light" panose="020B0402020203020204" pitchFamily="34" charset="77"/>
              </a:defRPr>
            </a:lvl2pPr>
            <a:lvl3pPr>
              <a:defRPr b="0" i="0">
                <a:latin typeface="Avenir Light" panose="020B0402020203020204" pitchFamily="34" charset="77"/>
              </a:defRPr>
            </a:lvl3pPr>
            <a:lvl4pPr>
              <a:defRPr b="0" i="0">
                <a:latin typeface="Avenir Light" panose="020B0402020203020204" pitchFamily="34" charset="77"/>
              </a:defRPr>
            </a:lvl4pPr>
            <a:lvl5pPr>
              <a:defRPr b="0" i="0">
                <a:latin typeface="Avenir Light" panose="020B04020202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EE044-C88D-D918-5C2C-E439B59A2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19/09/2025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9D11B-DA39-69E5-1F8A-00214053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D8C4F-D0C9-0354-714B-40184D8A5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00251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CA0A-6843-56A0-B24D-824D79D6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DBBAE-1BB6-C7E9-3337-DDE345B6D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86587-5831-A409-2C58-190D1B6E9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19/09/2025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9B8CE-5690-53A3-F013-17AB4CC7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3B51-E0D7-7211-64A5-7BC97537F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3288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CE27A-EA82-053E-B41A-247A189BE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023AF-1C83-1A63-6D5D-B2F57A103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01411-D95F-6523-6331-2A7355D0D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43147-EBCE-859C-9283-29DE18277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19/09/2025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5D2B8-A98B-3413-E060-9CEAAE8C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8B3E3-B38E-4E25-066B-4F124C077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5911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60B0-1D23-3B61-8618-E1670AE4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D96A3-CDA7-6793-2829-6310E89EC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08769-5DCE-03EA-431D-EB75D6ABF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C8A94F-8D9F-870A-6E11-4853E15439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FFB62-0F8C-E552-0483-BBC1B2C29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C18A61-C66A-64B6-02EA-2D3AE5CAA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19/09/2025</a:t>
            </a:fld>
            <a:endParaRPr lang="en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FD15E-BA09-641E-18A7-0C0E98727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A1E1A-9D82-19C6-DCF1-7F6DB827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8692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88B112-DFF0-C9DD-747A-B2FF13EE1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A545F-A785-61ED-468F-04AA56A68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87E9A-8902-EDF9-0802-BA663ADC2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26C21-ABC3-3544-AC06-DC4ABDA430BA}" type="datetimeFigureOut">
              <a:rPr lang="en-PT" smtClean="0"/>
              <a:t>19/09/2025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E4E9D-325A-AA16-ABDD-AE8B1444B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B9047-F95E-ACEE-FB7E-C4640D710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6706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6" r:id="rId2"/>
    <p:sldLayoutId id="2147483662" r:id="rId3"/>
    <p:sldLayoutId id="2147483649" r:id="rId4"/>
    <p:sldLayoutId id="2147483661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baseline="0">
          <a:solidFill>
            <a:schemeClr val="bg1">
              <a:lumMod val="95000"/>
            </a:schemeClr>
          </a:solidFill>
          <a:latin typeface="Avenir Medium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chemeClr val="bg1">
              <a:lumMod val="95000"/>
            </a:schemeClr>
          </a:solidFill>
          <a:latin typeface="Avenir Light" panose="020B04020202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bg1">
              <a:lumMod val="95000"/>
            </a:schemeClr>
          </a:solidFill>
          <a:latin typeface="Avenir Light" panose="020B04020202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bg1">
              <a:lumMod val="95000"/>
            </a:schemeClr>
          </a:solidFill>
          <a:latin typeface="Avenir Light" panose="020B04020202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bg1">
              <a:lumMod val="95000"/>
            </a:schemeClr>
          </a:solidFill>
          <a:latin typeface="Avenir Light" panose="020B04020202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bg1">
              <a:lumMod val="95000"/>
            </a:schemeClr>
          </a:solidFill>
          <a:latin typeface="Avenir Light" panose="020B04020202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hyperlink" Target="https://wtfhappenedin1971.com/" TargetMode="External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coin.org/bitcoin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njump.me/npub1yaz5asg4uzj2zckgq2n5sjkwj7u7cdmz0hk2905xgkuc7d5vj98qwyhh3p" TargetMode="External"/><Relationship Id="rId7" Type="http://schemas.openxmlformats.org/officeDocument/2006/relationships/hyperlink" Target="https://x.com/linaseiche" TargetMode="External"/><Relationship Id="rId2" Type="http://schemas.openxmlformats.org/officeDocument/2006/relationships/hyperlink" Target="https://x.com/liberspac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x.com/skwp__" TargetMode="External"/><Relationship Id="rId5" Type="http://schemas.openxmlformats.org/officeDocument/2006/relationships/hyperlink" Target="https://x.com/3blue1brown" TargetMode="External"/><Relationship Id="rId4" Type="http://schemas.openxmlformats.org/officeDocument/2006/relationships/hyperlink" Target="https://x.com/anilsaidso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660E-7888-F1CD-AB9A-0C682A18A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PT" dirty="0">
                <a:solidFill>
                  <a:schemeClr val="bg1">
                    <a:lumMod val="95000"/>
                  </a:schemeClr>
                </a:solidFill>
              </a:rPr>
              <a:t>Introdução ao Bitcoin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A2F819-9B25-08BD-C0D2-4EFB299AF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1704"/>
            <a:ext cx="9144000" cy="1655762"/>
          </a:xfrm>
        </p:spPr>
        <p:txBody>
          <a:bodyPr/>
          <a:lstStyle/>
          <a:p>
            <a:r>
              <a:rPr lang="en-GB" dirty="0"/>
              <a:t>Um Sistema de </a:t>
            </a:r>
            <a:r>
              <a:rPr lang="en-GB" dirty="0" err="1"/>
              <a:t>Dinheiro</a:t>
            </a:r>
            <a:r>
              <a:rPr lang="en-GB" dirty="0"/>
              <a:t> </a:t>
            </a:r>
            <a:r>
              <a:rPr lang="en-GB" dirty="0" err="1"/>
              <a:t>Eletrónico</a:t>
            </a:r>
            <a:r>
              <a:rPr lang="en-GB" dirty="0"/>
              <a:t> Ponto-a-Ponto</a:t>
            </a:r>
            <a:endParaRPr lang="en-PT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B21E5-0CDC-1965-C13C-D286259495A5}"/>
              </a:ext>
            </a:extLst>
          </p:cNvPr>
          <p:cNvSpPr txBox="1"/>
          <p:nvPr/>
        </p:nvSpPr>
        <p:spPr>
          <a:xfrm>
            <a:off x="1345915" y="41918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6851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ADA2-C17F-8542-2CEF-DAC7B6FF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História do dinheiro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9DD18B8C-DB41-2ACD-8F3F-3A77D541CB38}"/>
              </a:ext>
            </a:extLst>
          </p:cNvPr>
          <p:cNvSpPr/>
          <p:nvPr/>
        </p:nvSpPr>
        <p:spPr>
          <a:xfrm>
            <a:off x="838200" y="5203346"/>
            <a:ext cx="10515600" cy="875071"/>
          </a:xfrm>
          <a:prstGeom prst="homePlate">
            <a:avLst/>
          </a:prstGeom>
          <a:solidFill>
            <a:srgbClr val="FCD9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DED68-FBEC-40D5-88C2-BE77D72585F7}"/>
              </a:ext>
            </a:extLst>
          </p:cNvPr>
          <p:cNvSpPr txBox="1"/>
          <p:nvPr/>
        </p:nvSpPr>
        <p:spPr>
          <a:xfrm>
            <a:off x="886088" y="5317713"/>
            <a:ext cx="221111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PT" dirty="0">
                <a:latin typeface="Avenir Light" panose="020B0402020203020204" pitchFamily="34" charset="77"/>
              </a:rPr>
              <a:t>Conchas, utensílios,</a:t>
            </a:r>
            <a:br>
              <a:rPr lang="en-PT" dirty="0">
                <a:latin typeface="Avenir Light" panose="020B0402020203020204" pitchFamily="34" charset="77"/>
              </a:rPr>
            </a:br>
            <a:r>
              <a:rPr lang="en-PT" dirty="0">
                <a:latin typeface="Avenir Light" panose="020B0402020203020204" pitchFamily="34" charset="77"/>
              </a:rPr>
              <a:t>mercadorias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D5418-1698-7EEC-0ADD-E9D8C1E4652B}"/>
              </a:ext>
            </a:extLst>
          </p:cNvPr>
          <p:cNvSpPr txBox="1"/>
          <p:nvPr/>
        </p:nvSpPr>
        <p:spPr>
          <a:xfrm>
            <a:off x="9331158" y="5317713"/>
            <a:ext cx="106375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PT" dirty="0">
                <a:latin typeface="Avenir Light" panose="020B0402020203020204" pitchFamily="34" charset="77"/>
              </a:rPr>
              <a:t>Dinheiro</a:t>
            </a:r>
            <a:br>
              <a:rPr lang="en-PT" dirty="0">
                <a:latin typeface="Avenir Light" panose="020B0402020203020204" pitchFamily="34" charset="77"/>
              </a:rPr>
            </a:br>
            <a:r>
              <a:rPr lang="en-PT" dirty="0">
                <a:latin typeface="Avenir Light" panose="020B0402020203020204" pitchFamily="34" charset="77"/>
              </a:rPr>
              <a:t>hoje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9597D-CD93-7526-3A25-068EC1701CA9}"/>
              </a:ext>
            </a:extLst>
          </p:cNvPr>
          <p:cNvSpPr txBox="1"/>
          <p:nvPr/>
        </p:nvSpPr>
        <p:spPr>
          <a:xfrm>
            <a:off x="3488219" y="5317715"/>
            <a:ext cx="11647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PT" dirty="0">
                <a:latin typeface="Avenir Light" panose="020B0402020203020204" pitchFamily="34" charset="77"/>
              </a:rPr>
              <a:t>Metais</a:t>
            </a:r>
            <a:br>
              <a:rPr lang="en-PT" dirty="0">
                <a:latin typeface="Avenir Light" panose="020B0402020203020204" pitchFamily="34" charset="77"/>
              </a:rPr>
            </a:br>
            <a:r>
              <a:rPr lang="en-PT" dirty="0">
                <a:latin typeface="Avenir Light" panose="020B0402020203020204" pitchFamily="34" charset="77"/>
              </a:rPr>
              <a:t>preciosos</a:t>
            </a:r>
          </a:p>
        </p:txBody>
      </p:sp>
      <p:pic>
        <p:nvPicPr>
          <p:cNvPr id="19" name="Picture 18" descr="A diagram of different types of gold bars&#10;&#10;Description automatically generated">
            <a:extLst>
              <a:ext uri="{FF2B5EF4-FFF2-40B4-BE49-F238E27FC236}">
                <a16:creationId xmlns:a16="http://schemas.microsoft.com/office/drawing/2014/main" id="{1C6326AE-A3CF-336A-0922-2724C8E1B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96" y="1769024"/>
            <a:ext cx="10609007" cy="33199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6F171F-51A9-64DB-FD36-C940F222C089}"/>
              </a:ext>
            </a:extLst>
          </p:cNvPr>
          <p:cNvSpPr txBox="1"/>
          <p:nvPr/>
        </p:nvSpPr>
        <p:spPr>
          <a:xfrm>
            <a:off x="6514812" y="5317713"/>
            <a:ext cx="181716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PT" dirty="0">
                <a:latin typeface="Avenir Light" panose="020B0402020203020204" pitchFamily="34" charset="77"/>
              </a:rPr>
              <a:t>Representações</a:t>
            </a:r>
            <a:br>
              <a:rPr lang="en-PT" dirty="0">
                <a:latin typeface="Avenir Light" panose="020B0402020203020204" pitchFamily="34" charset="77"/>
              </a:rPr>
            </a:br>
            <a:r>
              <a:rPr lang="en-PT" dirty="0">
                <a:latin typeface="Avenir Light" panose="020B0402020203020204" pitchFamily="34" charset="77"/>
              </a:rPr>
              <a:t>do ouro</a:t>
            </a:r>
          </a:p>
        </p:txBody>
      </p:sp>
    </p:spTree>
    <p:extLst>
      <p:ext uri="{BB962C8B-B14F-4D97-AF65-F5344CB8AC3E}">
        <p14:creationId xmlns:p14="http://schemas.microsoft.com/office/powerpoint/2010/main" val="148842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ADA2-C17F-8542-2CEF-DAC7B6FF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Banca de reserva fracionária</a:t>
            </a:r>
          </a:p>
        </p:txBody>
      </p:sp>
      <p:pic>
        <p:nvPicPr>
          <p:cNvPr id="4" name="Picture 3" descr="A safe with gold bars&#10;&#10;Description automatically generated">
            <a:extLst>
              <a:ext uri="{FF2B5EF4-FFF2-40B4-BE49-F238E27FC236}">
                <a16:creationId xmlns:a16="http://schemas.microsoft.com/office/drawing/2014/main" id="{484FC760-C809-AF65-F424-1BC7FF4B3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654" y="2242779"/>
            <a:ext cx="9414691" cy="2372442"/>
          </a:xfrm>
          <a:prstGeom prst="rect">
            <a:avLst/>
          </a:prstGeom>
        </p:spPr>
      </p:pic>
      <p:sp>
        <p:nvSpPr>
          <p:cNvPr id="6" name="Vertical Text Placeholder 1">
            <a:extLst>
              <a:ext uri="{FF2B5EF4-FFF2-40B4-BE49-F238E27FC236}">
                <a16:creationId xmlns:a16="http://schemas.microsoft.com/office/drawing/2014/main" id="{2F972531-2E2D-E91D-4F87-41051DA1ED13}"/>
              </a:ext>
            </a:extLst>
          </p:cNvPr>
          <p:cNvSpPr txBox="1">
            <a:spLocks/>
          </p:cNvSpPr>
          <p:nvPr/>
        </p:nvSpPr>
        <p:spPr>
          <a:xfrm rot="16200000">
            <a:off x="5578013" y="322689"/>
            <a:ext cx="1019352" cy="11325754"/>
          </a:xfrm>
          <a:prstGeom prst="rect">
            <a:avLst/>
          </a:prstGeom>
        </p:spPr>
        <p:txBody>
          <a:bodyPr vert="ver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PT" dirty="0">
                <a:latin typeface="Avenir Light" panose="020B0402020203020204" pitchFamily="34" charset="77"/>
              </a:rPr>
              <a:t>Como as pessoas não levantavam o seu ouro todas as mesmo tempo, os bancos perceberam que podiam emitir mais certificados do que o ouro que guardavam.</a:t>
            </a:r>
          </a:p>
        </p:txBody>
      </p:sp>
    </p:spTree>
    <p:extLst>
      <p:ext uri="{BB962C8B-B14F-4D97-AF65-F5344CB8AC3E}">
        <p14:creationId xmlns:p14="http://schemas.microsoft.com/office/powerpoint/2010/main" val="68771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ADA2-C17F-8542-2CEF-DAC7B6FF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Do ouro para o dinheiro fiduciário</a:t>
            </a:r>
          </a:p>
        </p:txBody>
      </p:sp>
      <p:pic>
        <p:nvPicPr>
          <p:cNvPr id="5" name="Picture 4" descr="A close-up of several dollar bills&#10;&#10;Description automatically generated">
            <a:extLst>
              <a:ext uri="{FF2B5EF4-FFF2-40B4-BE49-F238E27FC236}">
                <a16:creationId xmlns:a16="http://schemas.microsoft.com/office/drawing/2014/main" id="{4C17884C-6521-CBC8-F966-5FBAC26BC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7464"/>
            <a:ext cx="12496800" cy="37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66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ADA2-C17F-8542-2CEF-DAC7B6FF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T" i="1" dirty="0">
                <a:hlinkClick r:id="rId5"/>
              </a:rPr>
              <a:t>WTF happened in 1971?</a:t>
            </a:r>
            <a:endParaRPr lang="en-PT" i="1" dirty="0"/>
          </a:p>
        </p:txBody>
      </p:sp>
      <p:pic>
        <p:nvPicPr>
          <p:cNvPr id="6" name="nixon">
            <a:hlinkClick r:id="" action="ppaction://media"/>
            <a:extLst>
              <a:ext uri="{FF2B5EF4-FFF2-40B4-BE49-F238E27FC236}">
                <a16:creationId xmlns:a16="http://schemas.microsoft.com/office/drawing/2014/main" id="{DD98773B-1275-0510-6C86-A5B847A941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16358" y="3067665"/>
            <a:ext cx="4849914" cy="2728077"/>
          </a:xfrm>
          <a:prstGeom prst="rect">
            <a:avLst/>
          </a:prstGeom>
        </p:spPr>
      </p:pic>
      <p:pic>
        <p:nvPicPr>
          <p:cNvPr id="8" name="Picture 7" descr="A yellow television with antenna&#10;&#10;Description automatically generated">
            <a:extLst>
              <a:ext uri="{FF2B5EF4-FFF2-40B4-BE49-F238E27FC236}">
                <a16:creationId xmlns:a16="http://schemas.microsoft.com/office/drawing/2014/main" id="{6DC07AB7-28A2-F8C3-9E8A-3532355E1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9977" y="1730016"/>
            <a:ext cx="4831563" cy="43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7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E82727-A8F8-9AFC-4AA7-40DBAAD8F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C8EAE-94A8-0486-C098-052E527BD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PT" dirty="0"/>
              <a:t>Como o dinheiro fiduciário não está vinculado a nenhum bem, não há restrição à sua emissão.</a:t>
            </a:r>
          </a:p>
          <a:p>
            <a:endParaRPr lang="en-PT" dirty="0"/>
          </a:p>
          <a:p>
            <a:r>
              <a:rPr lang="en-PT" dirty="0"/>
              <a:t>Existe um incentivo a criar dinheiro arbitrariamente para suprir necessidades de curto prazo, criando um problema futuro.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D2AB5-99A1-42D4-4F7E-1375200C6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139" y="2209907"/>
            <a:ext cx="3272298" cy="243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82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large hamburger with a black background&#10;&#10;Description automatically generated">
            <a:extLst>
              <a:ext uri="{FF2B5EF4-FFF2-40B4-BE49-F238E27FC236}">
                <a16:creationId xmlns:a16="http://schemas.microsoft.com/office/drawing/2014/main" id="{1D064853-0C12-FB8E-9C6B-E1FA45D38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16" y="860015"/>
            <a:ext cx="9134168" cy="51379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22F899-8FA0-3682-1931-04D02FD792E9}"/>
              </a:ext>
            </a:extLst>
          </p:cNvPr>
          <p:cNvSpPr txBox="1"/>
          <p:nvPr/>
        </p:nvSpPr>
        <p:spPr>
          <a:xfrm>
            <a:off x="4175845" y="5334968"/>
            <a:ext cx="84189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676767"/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f</a:t>
            </a:r>
            <a:r>
              <a:rPr lang="en-PT" i="1" dirty="0">
                <a:solidFill>
                  <a:srgbClr val="676767"/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onte:</a:t>
            </a:r>
          </a:p>
        </p:txBody>
      </p:sp>
    </p:spTree>
    <p:extLst>
      <p:ext uri="{BB962C8B-B14F-4D97-AF65-F5344CB8AC3E}">
        <p14:creationId xmlns:p14="http://schemas.microsoft.com/office/powerpoint/2010/main" val="3271993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8756917-4B70-4A70-B134-7FF5FC1AE00C}"/>
              </a:ext>
            </a:extLst>
          </p:cNvPr>
          <p:cNvSpPr txBox="1">
            <a:spLocks/>
          </p:cNvSpPr>
          <p:nvPr/>
        </p:nvSpPr>
        <p:spPr>
          <a:xfrm>
            <a:off x="1631285" y="5128944"/>
            <a:ext cx="3869864" cy="11120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T" sz="4400" b="1" dirty="0"/>
              <a:t>8 557 BTC</a:t>
            </a:r>
            <a:br>
              <a:rPr lang="en-PT" dirty="0"/>
            </a:br>
            <a:r>
              <a:rPr lang="en-PT" dirty="0"/>
              <a:t>iPhone 4 (2010)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ED03100-76BE-3D6C-EBB3-D99BCBEDADE1}"/>
              </a:ext>
            </a:extLst>
          </p:cNvPr>
          <p:cNvSpPr txBox="1">
            <a:spLocks/>
          </p:cNvSpPr>
          <p:nvPr/>
        </p:nvSpPr>
        <p:spPr>
          <a:xfrm>
            <a:off x="6690850" y="5128944"/>
            <a:ext cx="3869864" cy="11120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T" sz="4400" b="1" dirty="0"/>
              <a:t>0,04 BTC</a:t>
            </a:r>
            <a:br>
              <a:rPr lang="en-PT" dirty="0"/>
            </a:br>
            <a:r>
              <a:rPr lang="en-PT" dirty="0"/>
              <a:t>iPhone 15 (2023)</a:t>
            </a:r>
          </a:p>
        </p:txBody>
      </p:sp>
      <p:pic>
        <p:nvPicPr>
          <p:cNvPr id="15" name="Picture 14" descr="A close-up of a smartphone&#10;&#10;Description automatically generated">
            <a:extLst>
              <a:ext uri="{FF2B5EF4-FFF2-40B4-BE49-F238E27FC236}">
                <a16:creationId xmlns:a16="http://schemas.microsoft.com/office/drawing/2014/main" id="{40506824-3DB9-FCA0-AB7B-95E513DDE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450" y="989542"/>
            <a:ext cx="1923534" cy="4022629"/>
          </a:xfrm>
          <a:prstGeom prst="rect">
            <a:avLst/>
          </a:prstGeom>
        </p:spPr>
      </p:pic>
      <p:pic>
        <p:nvPicPr>
          <p:cNvPr id="17" name="Picture 16" descr="A screen shot of a cell phone&#10;&#10;Description automatically generated">
            <a:extLst>
              <a:ext uri="{FF2B5EF4-FFF2-40B4-BE49-F238E27FC236}">
                <a16:creationId xmlns:a16="http://schemas.microsoft.com/office/drawing/2014/main" id="{D3CC71D0-D7EC-7666-814F-B9CA288D5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414" y="616974"/>
            <a:ext cx="2140735" cy="439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61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8892-75DA-F83D-35FA-140EA46BE9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O que é o Bitcoin?</a:t>
            </a:r>
          </a:p>
        </p:txBody>
      </p:sp>
    </p:spTree>
    <p:extLst>
      <p:ext uri="{BB962C8B-B14F-4D97-AF65-F5344CB8AC3E}">
        <p14:creationId xmlns:p14="http://schemas.microsoft.com/office/powerpoint/2010/main" val="222102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B1EB316-41E4-4172-C2A2-539901B1D4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52414" y="1015895"/>
            <a:ext cx="5687171" cy="735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41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2C9A9-4BA6-D8BD-1023-187FBBC8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5090" y="68317"/>
            <a:ext cx="8961820" cy="672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30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660E-7888-F1CD-AB9A-0C682A18A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PT" sz="5400" dirty="0">
                <a:solidFill>
                  <a:schemeClr val="bg1">
                    <a:lumMod val="95000"/>
                  </a:schemeClr>
                </a:solidFill>
              </a:rPr>
              <a:t>O que é o dinheiro?</a:t>
            </a:r>
          </a:p>
        </p:txBody>
      </p:sp>
    </p:spTree>
    <p:extLst>
      <p:ext uri="{BB962C8B-B14F-4D97-AF65-F5344CB8AC3E}">
        <p14:creationId xmlns:p14="http://schemas.microsoft.com/office/powerpoint/2010/main" val="1869708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ADA2-C17F-8542-2CEF-DAC7B6FF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2357" y="5176821"/>
            <a:ext cx="2748379" cy="664685"/>
          </a:xfrm>
        </p:spPr>
        <p:txBody>
          <a:bodyPr>
            <a:normAutofit/>
          </a:bodyPr>
          <a:lstStyle/>
          <a:p>
            <a:pPr algn="ctr"/>
            <a:r>
              <a:rPr lang="en-PT" sz="2800" dirty="0">
                <a:latin typeface="Avenir Light" panose="020B0402020203020204" pitchFamily="34" charset="77"/>
              </a:rPr>
              <a:t>Descentralizado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50D89D7-6A79-864B-9F83-E632DBEF4ADD}"/>
              </a:ext>
            </a:extLst>
          </p:cNvPr>
          <p:cNvSpPr txBox="1">
            <a:spLocks/>
          </p:cNvSpPr>
          <p:nvPr/>
        </p:nvSpPr>
        <p:spPr>
          <a:xfrm>
            <a:off x="2194038" y="5176821"/>
            <a:ext cx="2748379" cy="664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PT" sz="2900" dirty="0">
                <a:latin typeface="Avenir Light" panose="020B0402020203020204" pitchFamily="34" charset="77"/>
              </a:rPr>
              <a:t>Centralizado</a:t>
            </a:r>
            <a:endParaRPr lang="en-PT" sz="2500" dirty="0">
              <a:latin typeface="Avenir Light" panose="020B0402020203020204" pitchFamily="34" charset="77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781A8C-539A-AC8E-8155-A2487BBDA962}"/>
              </a:ext>
            </a:extLst>
          </p:cNvPr>
          <p:cNvGrpSpPr/>
          <p:nvPr/>
        </p:nvGrpSpPr>
        <p:grpSpPr>
          <a:xfrm>
            <a:off x="2423040" y="1008138"/>
            <a:ext cx="7328165" cy="3740400"/>
            <a:chOff x="2426592" y="981505"/>
            <a:chExt cx="7328165" cy="3740400"/>
          </a:xfrm>
        </p:grpSpPr>
        <p:pic>
          <p:nvPicPr>
            <p:cNvPr id="17" name="Picture 16" descr="A white circles and lines connected together&#10;&#10;Description automatically generated">
              <a:extLst>
                <a:ext uri="{FF2B5EF4-FFF2-40B4-BE49-F238E27FC236}">
                  <a16:creationId xmlns:a16="http://schemas.microsoft.com/office/drawing/2014/main" id="{7A41FE71-70C8-74AF-3518-FBE0D588E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6592" y="981505"/>
              <a:ext cx="2290377" cy="3740400"/>
            </a:xfrm>
            <a:prstGeom prst="rect">
              <a:avLst/>
            </a:prstGeom>
          </p:spPr>
        </p:pic>
        <p:pic>
          <p:nvPicPr>
            <p:cNvPr id="19" name="Picture 18" descr="A network of orange dots and white lines&#10;&#10;Description automatically generated">
              <a:extLst>
                <a:ext uri="{FF2B5EF4-FFF2-40B4-BE49-F238E27FC236}">
                  <a16:creationId xmlns:a16="http://schemas.microsoft.com/office/drawing/2014/main" id="{21A8DDF0-E894-B37E-3C7C-ACED5FC31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5442" y="983324"/>
              <a:ext cx="3109315" cy="3738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5889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DC65B9-E489-B0FB-3D05-2AF2584C5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84887" y="2232192"/>
            <a:ext cx="4060964" cy="2393616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C8EAE-94A8-0486-C098-052E527BD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1730" y="362758"/>
            <a:ext cx="3963031" cy="61324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PT" dirty="0">
                <a:solidFill>
                  <a:srgbClr val="FCD94A"/>
                </a:solidFill>
              </a:rPr>
              <a:t>Registo</a:t>
            </a:r>
            <a:r>
              <a:rPr lang="en-PT" dirty="0"/>
              <a:t> de quem é dono do quê, através de um livro-razão (</a:t>
            </a:r>
            <a:r>
              <a:rPr lang="en-PT" i="1" dirty="0"/>
              <a:t>ledger</a:t>
            </a:r>
            <a:r>
              <a:rPr lang="en-PT" dirty="0"/>
              <a:t>) </a:t>
            </a:r>
            <a:r>
              <a:rPr lang="en-PT" dirty="0">
                <a:solidFill>
                  <a:srgbClr val="FCD94A"/>
                </a:solidFill>
              </a:rPr>
              <a:t>distribuído por todos os participantes</a:t>
            </a:r>
            <a:r>
              <a:rPr lang="en-PT" dirty="0"/>
              <a:t> da rede, de forma a não depender de nenhuma entidade central.</a:t>
            </a:r>
          </a:p>
        </p:txBody>
      </p:sp>
    </p:spTree>
    <p:extLst>
      <p:ext uri="{BB962C8B-B14F-4D97-AF65-F5344CB8AC3E}">
        <p14:creationId xmlns:p14="http://schemas.microsoft.com/office/powerpoint/2010/main" val="3534257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oup of pi symbols&#10;&#10;Description automatically generated">
            <a:extLst>
              <a:ext uri="{FF2B5EF4-FFF2-40B4-BE49-F238E27FC236}">
                <a16:creationId xmlns:a16="http://schemas.microsoft.com/office/drawing/2014/main" id="{9DC51334-DCD1-1436-AF7F-CD796DC07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947497"/>
            <a:ext cx="6172200" cy="4963006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EBA99-B3A8-56BB-B5F9-1E413EE4A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PT" dirty="0"/>
              <a:t>As alterações ao livro-razão são verificadas e registadas por todos os participantes.</a:t>
            </a:r>
          </a:p>
        </p:txBody>
      </p:sp>
    </p:spTree>
    <p:extLst>
      <p:ext uri="{BB962C8B-B14F-4D97-AF65-F5344CB8AC3E}">
        <p14:creationId xmlns:p14="http://schemas.microsoft.com/office/powerpoint/2010/main" val="2836521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8892-75DA-F83D-35FA-140EA46BE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4508" y="2235200"/>
            <a:ext cx="9362983" cy="2387600"/>
          </a:xfrm>
        </p:spPr>
        <p:txBody>
          <a:bodyPr/>
          <a:lstStyle/>
          <a:p>
            <a:r>
              <a:rPr lang="en-PT" dirty="0"/>
              <a:t>Como funciona o Bitcoin?</a:t>
            </a:r>
          </a:p>
        </p:txBody>
      </p:sp>
    </p:spTree>
    <p:extLst>
      <p:ext uri="{BB962C8B-B14F-4D97-AF65-F5344CB8AC3E}">
        <p14:creationId xmlns:p14="http://schemas.microsoft.com/office/powerpoint/2010/main" val="3573218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053D5AB-4D9E-B6A2-5341-CECDD2B59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80016" y="0"/>
            <a:ext cx="3411984" cy="379186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27B94-14C4-0585-F628-4245305F1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30036"/>
            <a:ext cx="4258685" cy="5165206"/>
          </a:xfrm>
        </p:spPr>
        <p:txBody>
          <a:bodyPr/>
          <a:lstStyle/>
          <a:p>
            <a:r>
              <a:rPr lang="en-PT" dirty="0"/>
              <a:t>Quando alguém quer enviar bitcoin, compõe uma transação que assina com a sua chave privada. Esta transação é propagada por toda a rede. No entanto, </a:t>
            </a:r>
            <a:r>
              <a:rPr lang="en-PT" dirty="0">
                <a:solidFill>
                  <a:srgbClr val="FCD94A"/>
                </a:solidFill>
              </a:rPr>
              <a:t>só é incluída no livro-razão quando fizer parte de um bloco minerado</a:t>
            </a:r>
            <a:r>
              <a:rPr lang="en-PT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89255-C3D1-9E81-1DDF-E57BB243F7E7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PT" dirty="0"/>
              <a:t>Transações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0D45C-D3F0-3FEF-7F10-DF6FAC97B29D}"/>
              </a:ext>
            </a:extLst>
          </p:cNvPr>
          <p:cNvSpPr txBox="1"/>
          <p:nvPr/>
        </p:nvSpPr>
        <p:spPr>
          <a:xfrm>
            <a:off x="7208591" y="4339386"/>
            <a:ext cx="3889976" cy="1302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PT" dirty="0">
                <a:solidFill>
                  <a:srgbClr val="FCD94A"/>
                </a:solidFill>
                <a:latin typeface="Avenir Light" panose="020B0402020203020204" pitchFamily="34" charset="77"/>
              </a:rPr>
              <a:t>Alice</a:t>
            </a:r>
            <a:r>
              <a:rPr lang="en-PT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 paga ao </a:t>
            </a:r>
            <a:r>
              <a:rPr lang="en-PT" dirty="0">
                <a:solidFill>
                  <a:srgbClr val="FCD94A"/>
                </a:solidFill>
                <a:latin typeface="Avenir Light" panose="020B0402020203020204" pitchFamily="34" charset="77"/>
              </a:rPr>
              <a:t>Bob</a:t>
            </a:r>
            <a:r>
              <a:rPr lang="en-PT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 </a:t>
            </a:r>
            <a:r>
              <a:rPr lang="en-PT" dirty="0">
                <a:solidFill>
                  <a:srgbClr val="92D050"/>
                </a:solidFill>
                <a:latin typeface="Avenir Light" panose="020B0402020203020204" pitchFamily="34" charset="77"/>
              </a:rPr>
              <a:t>0.1 BTC </a:t>
            </a:r>
            <a:r>
              <a:rPr lang="en-PT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Alice</a:t>
            </a:r>
          </a:p>
          <a:p>
            <a:pPr>
              <a:lnSpc>
                <a:spcPct val="150000"/>
              </a:lnSpc>
            </a:pPr>
            <a:r>
              <a:rPr lang="en-PT" dirty="0">
                <a:solidFill>
                  <a:srgbClr val="FCD94A"/>
                </a:solidFill>
                <a:latin typeface="Avenir Light" panose="020B0402020203020204" pitchFamily="34" charset="77"/>
              </a:rPr>
              <a:t>Charlie</a:t>
            </a:r>
            <a:r>
              <a:rPr lang="en-PT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 paga à </a:t>
            </a:r>
            <a:r>
              <a:rPr lang="en-PT" dirty="0">
                <a:solidFill>
                  <a:srgbClr val="FCD94A"/>
                </a:solidFill>
                <a:latin typeface="Avenir Light" panose="020B0402020203020204" pitchFamily="34" charset="77"/>
              </a:rPr>
              <a:t>Alice</a:t>
            </a:r>
            <a:r>
              <a:rPr lang="en-PT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 </a:t>
            </a:r>
            <a:r>
              <a:rPr lang="en-PT" dirty="0">
                <a:solidFill>
                  <a:srgbClr val="92D050"/>
                </a:solidFill>
                <a:latin typeface="Avenir Light" panose="020B0402020203020204" pitchFamily="34" charset="77"/>
              </a:rPr>
              <a:t>0.3 BTC </a:t>
            </a:r>
            <a:r>
              <a:rPr lang="en-PT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Charlie</a:t>
            </a:r>
          </a:p>
          <a:p>
            <a:pPr>
              <a:lnSpc>
                <a:spcPct val="150000"/>
              </a:lnSpc>
            </a:pPr>
            <a:r>
              <a:rPr lang="en-PT" dirty="0">
                <a:solidFill>
                  <a:srgbClr val="FCD94A"/>
                </a:solidFill>
                <a:latin typeface="Avenir Light" panose="020B0402020203020204" pitchFamily="34" charset="77"/>
              </a:rPr>
              <a:t>Bob</a:t>
            </a:r>
            <a:r>
              <a:rPr lang="en-PT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 paga ao </a:t>
            </a:r>
            <a:r>
              <a:rPr lang="en-PT" dirty="0">
                <a:solidFill>
                  <a:srgbClr val="FCD94A"/>
                </a:solidFill>
                <a:latin typeface="Avenir Light" panose="020B0402020203020204" pitchFamily="34" charset="77"/>
              </a:rPr>
              <a:t>Charlie</a:t>
            </a:r>
            <a:r>
              <a:rPr lang="en-PT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 </a:t>
            </a:r>
            <a:r>
              <a:rPr lang="en-PT" dirty="0">
                <a:solidFill>
                  <a:srgbClr val="92D050"/>
                </a:solidFill>
                <a:latin typeface="Avenir Light" panose="020B0402020203020204" pitchFamily="34" charset="77"/>
              </a:rPr>
              <a:t>0.5 BTC </a:t>
            </a:r>
            <a:r>
              <a:rPr lang="en-PT" dirty="0">
                <a:solidFill>
                  <a:srgbClr val="00B0F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2623434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83C278-0BAE-DF7C-E248-D84DC4162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8A548-50BC-3AD2-279A-E2712411E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26958"/>
            <a:ext cx="3932237" cy="4968283"/>
          </a:xfrm>
        </p:spPr>
        <p:txBody>
          <a:bodyPr/>
          <a:lstStyle/>
          <a:p>
            <a:r>
              <a:rPr lang="pt-PT" dirty="0">
                <a:effectLst/>
              </a:rPr>
              <a:t>Sistema criptográfico que usa pares de chaves: </a:t>
            </a:r>
            <a:r>
              <a:rPr lang="pt-PT" dirty="0">
                <a:solidFill>
                  <a:srgbClr val="FCD94A"/>
                </a:solidFill>
                <a:effectLst/>
              </a:rPr>
              <a:t>chave pública</a:t>
            </a:r>
            <a:r>
              <a:rPr lang="pt-PT" dirty="0">
                <a:effectLst/>
              </a:rPr>
              <a:t>, que pode ser partilhada com terceiros, e </a:t>
            </a:r>
            <a:r>
              <a:rPr lang="pt-PT" dirty="0">
                <a:solidFill>
                  <a:srgbClr val="FCD94A"/>
                </a:solidFill>
                <a:effectLst/>
              </a:rPr>
              <a:t>chave privada</a:t>
            </a:r>
            <a:r>
              <a:rPr lang="pt-PT" dirty="0">
                <a:effectLst/>
              </a:rPr>
              <a:t> que é conhecida apenas pelo proprietário.</a:t>
            </a:r>
            <a:endParaRPr lang="pt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06B85-E1E2-4B11-38C4-3F50ABF90F9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362758"/>
            <a:ext cx="6821775" cy="1039914"/>
          </a:xfrm>
        </p:spPr>
        <p:txBody>
          <a:bodyPr/>
          <a:lstStyle/>
          <a:p>
            <a:r>
              <a:rPr lang="en-PT" dirty="0"/>
              <a:t>Criptografia de chave pública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29EA94B-D8E9-BE85-6658-F5DD74A9B124}"/>
              </a:ext>
            </a:extLst>
          </p:cNvPr>
          <p:cNvGrpSpPr/>
          <p:nvPr/>
        </p:nvGrpSpPr>
        <p:grpSpPr>
          <a:xfrm>
            <a:off x="6821679" y="2434071"/>
            <a:ext cx="2895218" cy="1989855"/>
            <a:chOff x="6731660" y="2323383"/>
            <a:chExt cx="2895218" cy="19898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912799-F992-EB52-680F-BA7D18342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8000000">
              <a:off x="6173897" y="2881146"/>
              <a:ext cx="1989855" cy="8743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999A54-C5A0-C36F-18BD-E98ABA76E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000000">
              <a:off x="8194786" y="2881146"/>
              <a:ext cx="1989854" cy="874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8244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EDF0CD-D4B4-8B19-4B3F-D2C89C184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BD93B-033E-465A-6702-85953D807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30036"/>
            <a:ext cx="4037012" cy="5165206"/>
          </a:xfrm>
        </p:spPr>
        <p:txBody>
          <a:bodyPr/>
          <a:lstStyle/>
          <a:p>
            <a:r>
              <a:rPr lang="en-PT" dirty="0"/>
              <a:t>Um </a:t>
            </a:r>
            <a:r>
              <a:rPr lang="en-PT" dirty="0">
                <a:solidFill>
                  <a:srgbClr val="FCD94A"/>
                </a:solidFill>
              </a:rPr>
              <a:t>bloco serve para agrupar transações</a:t>
            </a:r>
            <a:r>
              <a:rPr lang="en-PT" dirty="0"/>
              <a:t>, de modo a não ter que conciliar os livros-razão de todos os participantes cada vez que há uma nova transação.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4BC64-7E5A-9B5D-33F9-CA7463672F08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PT" dirty="0"/>
              <a:t>Bloco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2FC36-C057-9BD6-079A-73E17F732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538" y="2482849"/>
            <a:ext cx="18415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35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56E2CF-8ED6-0BE4-94F1-028E698B4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CA407-FBC6-9F82-2132-C161C18DF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PT" dirty="0"/>
              <a:t>A </a:t>
            </a:r>
            <a:r>
              <a:rPr lang="en-PT" dirty="0">
                <a:solidFill>
                  <a:srgbClr val="FCD94A"/>
                </a:solidFill>
              </a:rPr>
              <a:t>timechain é uma cadeia de blocos </a:t>
            </a:r>
            <a:r>
              <a:rPr lang="en-PT" dirty="0"/>
              <a:t>(block chain) ordenados cronologicamente.</a:t>
            </a:r>
          </a:p>
          <a:p>
            <a:r>
              <a:rPr lang="en-PT" dirty="0"/>
              <a:t>Para além de transações, um bloco </a:t>
            </a:r>
            <a:r>
              <a:rPr lang="en-PT" dirty="0">
                <a:solidFill>
                  <a:srgbClr val="FCD94A"/>
                </a:solidFill>
              </a:rPr>
              <a:t>inclui uma referência ao bloco anterior</a:t>
            </a:r>
            <a:r>
              <a:rPr lang="en-PT" dirty="0"/>
              <a:t> de modo a provar que este lhe sucede. Isto é importante para manter a integridade cronológica das transações.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9F71B-5AAE-9338-C3B2-7C4265B7F3E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PT" dirty="0"/>
              <a:t>Timechain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701EDA-6E54-405D-7A53-24CEC59D8E4C}"/>
              </a:ext>
            </a:extLst>
          </p:cNvPr>
          <p:cNvGrpSpPr/>
          <p:nvPr/>
        </p:nvGrpSpPr>
        <p:grpSpPr>
          <a:xfrm>
            <a:off x="6096000" y="2831463"/>
            <a:ext cx="6486829" cy="1195071"/>
            <a:chOff x="5183188" y="2831463"/>
            <a:chExt cx="6486829" cy="11950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2149D6-133E-2DAD-78AB-7E75DCD0B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3188" y="2831463"/>
              <a:ext cx="1162989" cy="119507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792D18-97AB-BCF5-A60E-8CDBE39F1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4148" y="2831463"/>
              <a:ext cx="1162989" cy="11950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A590AA-8B98-EE7F-810C-1DC14395C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45108" y="2831463"/>
              <a:ext cx="1162989" cy="11950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F0A430-AE82-8101-B5BD-159A3BB6E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76068" y="2831463"/>
              <a:ext cx="1162989" cy="11950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02C5D2-F524-FECF-8921-AEE962634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07028" y="2831463"/>
              <a:ext cx="1162989" cy="1195071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A5181CA1-73F8-D735-3CA4-3B1C73BF6AF3}"/>
              </a:ext>
            </a:extLst>
          </p:cNvPr>
          <p:cNvSpPr txBox="1">
            <a:spLocks/>
          </p:cNvSpPr>
          <p:nvPr/>
        </p:nvSpPr>
        <p:spPr>
          <a:xfrm>
            <a:off x="10088879" y="2425063"/>
            <a:ext cx="1005841" cy="3149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PT" sz="1300" dirty="0">
                <a:solidFill>
                  <a:srgbClr val="19D9F4"/>
                </a:solidFill>
                <a:latin typeface="Avenir Light" panose="020B0402020203020204" pitchFamily="34" charset="77"/>
              </a:rPr>
              <a:t>824394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FB8428-BF38-5F1F-CEA2-96C27070D845}"/>
              </a:ext>
            </a:extLst>
          </p:cNvPr>
          <p:cNvSpPr txBox="1">
            <a:spLocks/>
          </p:cNvSpPr>
          <p:nvPr/>
        </p:nvSpPr>
        <p:spPr>
          <a:xfrm>
            <a:off x="8757920" y="2425063"/>
            <a:ext cx="1005841" cy="3149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PT" sz="1300" dirty="0">
                <a:solidFill>
                  <a:srgbClr val="19D9F4"/>
                </a:solidFill>
                <a:latin typeface="Avenir Light" panose="020B0402020203020204" pitchFamily="34" charset="77"/>
              </a:rPr>
              <a:t>824395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10B45EA-3D6B-22AF-7F95-C2C690203AAE}"/>
              </a:ext>
            </a:extLst>
          </p:cNvPr>
          <p:cNvSpPr txBox="1">
            <a:spLocks/>
          </p:cNvSpPr>
          <p:nvPr/>
        </p:nvSpPr>
        <p:spPr>
          <a:xfrm>
            <a:off x="7426960" y="2425063"/>
            <a:ext cx="1005841" cy="3149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PT" sz="1300" dirty="0">
                <a:solidFill>
                  <a:srgbClr val="19D9F4"/>
                </a:solidFill>
                <a:latin typeface="Avenir Light" panose="020B0402020203020204" pitchFamily="34" charset="77"/>
              </a:rPr>
              <a:t>824396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1C66EA8-F1E5-06CB-51D0-2FE8F74BFF63}"/>
              </a:ext>
            </a:extLst>
          </p:cNvPr>
          <p:cNvSpPr txBox="1">
            <a:spLocks/>
          </p:cNvSpPr>
          <p:nvPr/>
        </p:nvSpPr>
        <p:spPr>
          <a:xfrm>
            <a:off x="6096000" y="2425063"/>
            <a:ext cx="1005841" cy="3149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PT" sz="1300" dirty="0">
                <a:solidFill>
                  <a:srgbClr val="19D9F4"/>
                </a:solidFill>
                <a:latin typeface="Avenir Light" panose="020B0402020203020204" pitchFamily="34" charset="77"/>
              </a:rPr>
              <a:t>824397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E9178FE-43F3-7D31-D0D4-E03F6F401550}"/>
              </a:ext>
            </a:extLst>
          </p:cNvPr>
          <p:cNvSpPr txBox="1">
            <a:spLocks/>
          </p:cNvSpPr>
          <p:nvPr/>
        </p:nvSpPr>
        <p:spPr>
          <a:xfrm>
            <a:off x="11419839" y="2425063"/>
            <a:ext cx="1005841" cy="3149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PT" sz="1300" dirty="0">
                <a:solidFill>
                  <a:srgbClr val="19D9F4"/>
                </a:solidFill>
                <a:latin typeface="Avenir Light" panose="020B0402020203020204" pitchFamily="34" charset="77"/>
              </a:rPr>
              <a:t>824393</a:t>
            </a:r>
          </a:p>
        </p:txBody>
      </p:sp>
    </p:spTree>
    <p:extLst>
      <p:ext uri="{BB962C8B-B14F-4D97-AF65-F5344CB8AC3E}">
        <p14:creationId xmlns:p14="http://schemas.microsoft.com/office/powerpoint/2010/main" val="3623826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7015C-88D6-E00E-C6CF-977B830C3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PT" dirty="0"/>
              <a:t>Um bloco é produzido (minerado) colocando o seu conteúdo como variável numa </a:t>
            </a:r>
            <a:r>
              <a:rPr lang="en-PT" dirty="0">
                <a:solidFill>
                  <a:srgbClr val="FCD94A"/>
                </a:solidFill>
              </a:rPr>
              <a:t>função criptográfica </a:t>
            </a:r>
            <a:r>
              <a:rPr lang="en-PT" dirty="0"/>
              <a:t>(SHA-256)</a:t>
            </a:r>
            <a:r>
              <a:rPr lang="en-PT" dirty="0">
                <a:solidFill>
                  <a:srgbClr val="FCD94A"/>
                </a:solidFill>
              </a:rPr>
              <a:t> </a:t>
            </a:r>
            <a:r>
              <a:rPr lang="en-PT" dirty="0"/>
              <a:t>cujo </a:t>
            </a:r>
            <a:r>
              <a:rPr lang="en-PT" dirty="0">
                <a:solidFill>
                  <a:srgbClr val="FCD94A"/>
                </a:solidFill>
              </a:rPr>
              <a:t>resultado é um número imprevisível</a:t>
            </a:r>
            <a:r>
              <a:rPr lang="en-PT" dirty="0"/>
              <a:t>.</a:t>
            </a:r>
          </a:p>
          <a:p>
            <a:endParaRPr lang="en-PT" dirty="0"/>
          </a:p>
          <a:p>
            <a:r>
              <a:rPr lang="en-PT" dirty="0"/>
              <a:t>Para o bloco ser válido este número tem de ser inferior a um alvo definido no protocolo.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DE9AF6-8B75-F37D-65B5-4DBC368DD388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PT" dirty="0"/>
              <a:t>Mineração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EED86A-5CC4-E3D7-D128-8157639E3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5680364" y="2363227"/>
            <a:ext cx="5177848" cy="2131548"/>
          </a:xfrm>
        </p:spPr>
      </p:pic>
    </p:spTree>
    <p:extLst>
      <p:ext uri="{BB962C8B-B14F-4D97-AF65-F5344CB8AC3E}">
        <p14:creationId xmlns:p14="http://schemas.microsoft.com/office/powerpoint/2010/main" val="2896427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C3A2E6-B8A0-1572-0D4D-7D62D29AB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7015C-88D6-E00E-C6CF-977B830C3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330036"/>
            <a:ext cx="4452649" cy="5165206"/>
          </a:xfrm>
        </p:spPr>
        <p:txBody>
          <a:bodyPr/>
          <a:lstStyle/>
          <a:p>
            <a:r>
              <a:rPr lang="en-PT" dirty="0"/>
              <a:t>Visto que o número é imprevisível, não é possível ajustar criteriosamente a variável de modo a obter o resultado desejado. Assim, não há alternativa senão a </a:t>
            </a:r>
            <a:r>
              <a:rPr lang="en-PT" dirty="0">
                <a:solidFill>
                  <a:srgbClr val="FCD94A"/>
                </a:solidFill>
              </a:rPr>
              <a:t>tentativa e erro</a:t>
            </a:r>
            <a:r>
              <a:rPr lang="en-PT" dirty="0"/>
              <a:t>. </a:t>
            </a:r>
          </a:p>
          <a:p>
            <a:endParaRPr lang="en-PT" dirty="0"/>
          </a:p>
          <a:p>
            <a:r>
              <a:rPr lang="en-PT" dirty="0"/>
              <a:t>Este processo repetitivo consome energia, provando que deu trabalho chegar ao resultado desejado. A este processo chama-se </a:t>
            </a:r>
            <a:r>
              <a:rPr lang="en-PT" dirty="0">
                <a:solidFill>
                  <a:srgbClr val="FCD94A"/>
                </a:solidFill>
              </a:rPr>
              <a:t>prova de trabalho</a:t>
            </a:r>
            <a:r>
              <a:rPr lang="en-PT" dirty="0"/>
              <a:t> </a:t>
            </a:r>
            <a:r>
              <a:rPr lang="en-PT" dirty="0">
                <a:solidFill>
                  <a:srgbClr val="FCD94A"/>
                </a:solidFill>
              </a:rPr>
              <a:t>(</a:t>
            </a:r>
            <a:r>
              <a:rPr lang="en-PT" i="1" dirty="0">
                <a:solidFill>
                  <a:srgbClr val="FCD94A"/>
                </a:solidFill>
              </a:rPr>
              <a:t>proof-of-work</a:t>
            </a:r>
            <a:r>
              <a:rPr lang="en-PT" dirty="0">
                <a:solidFill>
                  <a:srgbClr val="FCD94A"/>
                </a:solidFill>
              </a:rPr>
              <a:t>)</a:t>
            </a:r>
            <a:r>
              <a:rPr lang="en-PT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DE9AF6-8B75-F37D-65B5-4DBC368DD388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PT" dirty="0"/>
              <a:t>Prova de trabalho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A4E50-C224-3BA3-681B-A1AB6A968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568" y="1478279"/>
            <a:ext cx="3901439" cy="39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5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ADA2-C17F-8542-2CEF-DAC7B6FF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9412E-84C4-7352-593E-DB8D3C0E0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PT" dirty="0">
                <a:solidFill>
                  <a:schemeClr val="bg1">
                    <a:lumMod val="95000"/>
                  </a:schemeClr>
                </a:solidFill>
              </a:rPr>
              <a:t>O dinheiro serve para facilitar trocas comerciais</a:t>
            </a:r>
          </a:p>
          <a:p>
            <a:pPr>
              <a:lnSpc>
                <a:spcPct val="150000"/>
              </a:lnSpc>
            </a:pPr>
            <a:r>
              <a:rPr lang="en-PT" dirty="0">
                <a:solidFill>
                  <a:schemeClr val="bg1">
                    <a:lumMod val="95000"/>
                  </a:schemeClr>
                </a:solidFill>
              </a:rPr>
              <a:t>As trocas comerciais existem porque um indivíduo não consegue produzir tudo aquilo que quer consumir</a:t>
            </a:r>
          </a:p>
          <a:p>
            <a:pPr>
              <a:lnSpc>
                <a:spcPct val="150000"/>
              </a:lnSpc>
            </a:pPr>
            <a:endParaRPr lang="en-PT" dirty="0">
              <a:solidFill>
                <a:schemeClr val="bg1">
                  <a:lumMod val="95000"/>
                </a:schemeClr>
              </a:solidFill>
            </a:endParaRP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4219540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83C278-0BAE-DF7C-E248-D84DC4162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8A548-50BC-3AD2-279A-E2712411E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26958"/>
            <a:ext cx="3932237" cy="4968283"/>
          </a:xfrm>
        </p:spPr>
        <p:txBody>
          <a:bodyPr/>
          <a:lstStyle/>
          <a:p>
            <a:r>
              <a:rPr lang="pt-PT" dirty="0"/>
              <a:t>Como incentivo a despender a energia necessária à produção de um bloco, é dado a quem o produz o privilégio de incluir uma </a:t>
            </a:r>
            <a:r>
              <a:rPr lang="pt-PT" dirty="0">
                <a:solidFill>
                  <a:srgbClr val="FCD94A"/>
                </a:solidFill>
              </a:rPr>
              <a:t>transação especial que atribui novos bitcoins</a:t>
            </a:r>
            <a:r>
              <a:rPr lang="pt-PT" dirty="0"/>
              <a:t>.</a:t>
            </a:r>
          </a:p>
          <a:p>
            <a:r>
              <a:rPr lang="pt-PT" dirty="0"/>
              <a:t>É assim que novas moedas são criadas.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06B85-E1E2-4B11-38C4-3F50ABF90F9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362758"/>
            <a:ext cx="5103812" cy="1039914"/>
          </a:xfrm>
        </p:spPr>
        <p:txBody>
          <a:bodyPr/>
          <a:lstStyle/>
          <a:p>
            <a:r>
              <a:rPr lang="en-PT" dirty="0"/>
              <a:t>Recompensa de bloco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D85CC6-634A-C90B-60AC-4D151E222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480" y="2562778"/>
            <a:ext cx="1745616" cy="173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311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83C278-0BAE-DF7C-E248-D84DC4162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8A548-50BC-3AD2-279A-E2712411E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26958"/>
            <a:ext cx="3932237" cy="4968283"/>
          </a:xfrm>
        </p:spPr>
        <p:txBody>
          <a:bodyPr/>
          <a:lstStyle/>
          <a:p>
            <a:r>
              <a:rPr lang="en-PT" dirty="0"/>
              <a:t>Esta recompensa reduz para metade a cada 210 000 blocos (~4 anos), um acontecimento conhecido como </a:t>
            </a:r>
            <a:r>
              <a:rPr lang="en-PT" i="1" dirty="0">
                <a:solidFill>
                  <a:srgbClr val="FCD94A"/>
                </a:solidFill>
              </a:rPr>
              <a:t>halving</a:t>
            </a:r>
            <a:r>
              <a:rPr lang="en-PT" dirty="0"/>
              <a:t>.</a:t>
            </a:r>
          </a:p>
          <a:p>
            <a:endParaRPr lang="en-PT" dirty="0"/>
          </a:p>
          <a:p>
            <a:r>
              <a:rPr lang="en-PT" dirty="0"/>
              <a:t>Este valor começou por ser 50 bitcoins por bloco.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06B85-E1E2-4B11-38C4-3F50ABF90F9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362758"/>
            <a:ext cx="5034539" cy="1039914"/>
          </a:xfrm>
        </p:spPr>
        <p:txBody>
          <a:bodyPr/>
          <a:lstStyle/>
          <a:p>
            <a:r>
              <a:rPr lang="en-PT" dirty="0"/>
              <a:t>Recompensa de bloco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EA5EE-92B7-DCAD-5B5E-1AF84D2BD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689" y="2438400"/>
            <a:ext cx="1981198" cy="19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47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e 48">
            <a:extLst>
              <a:ext uri="{FF2B5EF4-FFF2-40B4-BE49-F238E27FC236}">
                <a16:creationId xmlns:a16="http://schemas.microsoft.com/office/drawing/2014/main" id="{059601D3-D4AF-75F4-4604-0D4A9969AFF2}"/>
              </a:ext>
            </a:extLst>
          </p:cNvPr>
          <p:cNvSpPr>
            <a:spLocks noChangeAspect="1"/>
          </p:cNvSpPr>
          <p:nvPr/>
        </p:nvSpPr>
        <p:spPr>
          <a:xfrm rot="10800000">
            <a:off x="4344854" y="1936287"/>
            <a:ext cx="3574800" cy="3574800"/>
          </a:xfrm>
          <a:prstGeom prst="pie">
            <a:avLst>
              <a:gd name="adj1" fmla="val 4049209"/>
              <a:gd name="adj2" fmla="val 4164437"/>
            </a:avLst>
          </a:prstGeom>
          <a:solidFill>
            <a:srgbClr val="F793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rgbClr val="FF9300"/>
              </a:solidFill>
            </a:endParaRPr>
          </a:p>
        </p:txBody>
      </p:sp>
      <p:sp>
        <p:nvSpPr>
          <p:cNvPr id="48" name="Pie 47">
            <a:extLst>
              <a:ext uri="{FF2B5EF4-FFF2-40B4-BE49-F238E27FC236}">
                <a16:creationId xmlns:a16="http://schemas.microsoft.com/office/drawing/2014/main" id="{1645275C-28CB-1DFF-0CF2-19CD3312E992}"/>
              </a:ext>
            </a:extLst>
          </p:cNvPr>
          <p:cNvSpPr>
            <a:spLocks noChangeAspect="1"/>
          </p:cNvSpPr>
          <p:nvPr/>
        </p:nvSpPr>
        <p:spPr>
          <a:xfrm rot="10800000">
            <a:off x="4344458" y="1930633"/>
            <a:ext cx="3574800" cy="3574800"/>
          </a:xfrm>
          <a:prstGeom prst="pie">
            <a:avLst>
              <a:gd name="adj1" fmla="val 2678988"/>
              <a:gd name="adj2" fmla="val 4034879"/>
            </a:avLst>
          </a:prstGeom>
          <a:solidFill>
            <a:srgbClr val="F793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rgbClr val="FF9300"/>
              </a:solidFill>
            </a:endParaRPr>
          </a:p>
        </p:txBody>
      </p:sp>
      <p:sp>
        <p:nvSpPr>
          <p:cNvPr id="47" name="Pie 46">
            <a:extLst>
              <a:ext uri="{FF2B5EF4-FFF2-40B4-BE49-F238E27FC236}">
                <a16:creationId xmlns:a16="http://schemas.microsoft.com/office/drawing/2014/main" id="{E820B10A-19F4-2D22-745D-5B21AC28E1C6}"/>
              </a:ext>
            </a:extLst>
          </p:cNvPr>
          <p:cNvSpPr>
            <a:spLocks noChangeAspect="1"/>
          </p:cNvSpPr>
          <p:nvPr/>
        </p:nvSpPr>
        <p:spPr>
          <a:xfrm rot="10800000">
            <a:off x="4346756" y="1933388"/>
            <a:ext cx="3574800" cy="3574800"/>
          </a:xfrm>
          <a:prstGeom prst="pie">
            <a:avLst>
              <a:gd name="adj1" fmla="val 21596445"/>
              <a:gd name="adj2" fmla="val 2681127"/>
            </a:avLst>
          </a:prstGeom>
          <a:solidFill>
            <a:srgbClr val="F793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rgbClr val="FF9300"/>
              </a:solidFill>
            </a:endParaRPr>
          </a:p>
        </p:txBody>
      </p:sp>
      <p:sp>
        <p:nvSpPr>
          <p:cNvPr id="46" name="Pie 45">
            <a:extLst>
              <a:ext uri="{FF2B5EF4-FFF2-40B4-BE49-F238E27FC236}">
                <a16:creationId xmlns:a16="http://schemas.microsoft.com/office/drawing/2014/main" id="{B59A7F4B-FD6B-6511-CF87-39DB06596654}"/>
              </a:ext>
            </a:extLst>
          </p:cNvPr>
          <p:cNvSpPr>
            <a:spLocks noChangeAspect="1"/>
          </p:cNvSpPr>
          <p:nvPr/>
        </p:nvSpPr>
        <p:spPr>
          <a:xfrm rot="5400000">
            <a:off x="4346756" y="1938035"/>
            <a:ext cx="3574800" cy="3574800"/>
          </a:xfrm>
          <a:prstGeom prst="pie">
            <a:avLst>
              <a:gd name="adj1" fmla="val 21596445"/>
              <a:gd name="adj2" fmla="val 5397195"/>
            </a:avLst>
          </a:prstGeom>
          <a:solidFill>
            <a:srgbClr val="F793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rgbClr val="FF9300"/>
              </a:solidFill>
            </a:endParaRPr>
          </a:p>
        </p:txBody>
      </p:sp>
      <p:sp>
        <p:nvSpPr>
          <p:cNvPr id="45" name="Pie 44">
            <a:extLst>
              <a:ext uri="{FF2B5EF4-FFF2-40B4-BE49-F238E27FC236}">
                <a16:creationId xmlns:a16="http://schemas.microsoft.com/office/drawing/2014/main" id="{4D110376-F22E-F084-4832-117048DB5FC1}"/>
              </a:ext>
            </a:extLst>
          </p:cNvPr>
          <p:cNvSpPr>
            <a:spLocks noChangeAspect="1"/>
          </p:cNvSpPr>
          <p:nvPr/>
        </p:nvSpPr>
        <p:spPr>
          <a:xfrm>
            <a:off x="4344458" y="1938035"/>
            <a:ext cx="3574800" cy="3574800"/>
          </a:xfrm>
          <a:prstGeom prst="pie">
            <a:avLst>
              <a:gd name="adj1" fmla="val 16209281"/>
              <a:gd name="adj2" fmla="val 5397195"/>
            </a:avLst>
          </a:prstGeom>
          <a:solidFill>
            <a:srgbClr val="F793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rgbClr val="FF93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4F9265-138D-2930-D8A7-4A02F0B80461}"/>
              </a:ext>
            </a:extLst>
          </p:cNvPr>
          <p:cNvCxnSpPr>
            <a:cxnSpLocks/>
          </p:cNvCxnSpPr>
          <p:nvPr/>
        </p:nvCxnSpPr>
        <p:spPr>
          <a:xfrm flipH="1" flipV="1">
            <a:off x="6049292" y="1928195"/>
            <a:ext cx="84699" cy="17976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46E537-E1D2-D63B-B437-E4D20FC07546}"/>
              </a:ext>
            </a:extLst>
          </p:cNvPr>
          <p:cNvCxnSpPr>
            <a:stCxn id="2" idx="0"/>
            <a:endCxn id="2" idx="4"/>
          </p:cNvCxnSpPr>
          <p:nvPr/>
        </p:nvCxnSpPr>
        <p:spPr>
          <a:xfrm>
            <a:off x="6133992" y="1938639"/>
            <a:ext cx="0" cy="357447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A7445E-72DB-F96C-105E-7DB8B318B9DC}"/>
              </a:ext>
            </a:extLst>
          </p:cNvPr>
          <p:cNvCxnSpPr>
            <a:stCxn id="2" idx="2"/>
          </p:cNvCxnSpPr>
          <p:nvPr/>
        </p:nvCxnSpPr>
        <p:spPr>
          <a:xfrm>
            <a:off x="4346756" y="3725875"/>
            <a:ext cx="1787236" cy="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545BE9-88B3-9ECC-6FEE-BC343BED1F5A}"/>
              </a:ext>
            </a:extLst>
          </p:cNvPr>
          <p:cNvCxnSpPr>
            <a:endCxn id="2" idx="1"/>
          </p:cNvCxnSpPr>
          <p:nvPr/>
        </p:nvCxnSpPr>
        <p:spPr>
          <a:xfrm flipH="1" flipV="1">
            <a:off x="4870225" y="2462108"/>
            <a:ext cx="1263767" cy="12637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7242A9-9C1C-AA99-BC56-748DCEC7FF01}"/>
              </a:ext>
            </a:extLst>
          </p:cNvPr>
          <p:cNvCxnSpPr/>
          <p:nvPr/>
        </p:nvCxnSpPr>
        <p:spPr>
          <a:xfrm>
            <a:off x="5446155" y="2078000"/>
            <a:ext cx="687837" cy="164787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CCD4E8-0B9E-C2BD-E683-2FDF4C03D546}"/>
              </a:ext>
            </a:extLst>
          </p:cNvPr>
          <p:cNvCxnSpPr/>
          <p:nvPr/>
        </p:nvCxnSpPr>
        <p:spPr>
          <a:xfrm flipH="1" flipV="1">
            <a:off x="5793415" y="1975940"/>
            <a:ext cx="340577" cy="174993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8AE244-FA20-9E20-F69B-CCA2C04FC7AF}"/>
              </a:ext>
            </a:extLst>
          </p:cNvPr>
          <p:cNvCxnSpPr/>
          <p:nvPr/>
        </p:nvCxnSpPr>
        <p:spPr>
          <a:xfrm flipH="1" flipV="1">
            <a:off x="5964537" y="1938639"/>
            <a:ext cx="169455" cy="178723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5466CD1-78E0-0018-DFE6-3DD23997E80B}"/>
              </a:ext>
            </a:extLst>
          </p:cNvPr>
          <p:cNvSpPr>
            <a:spLocks noChangeAspect="1"/>
          </p:cNvSpPr>
          <p:nvPr/>
        </p:nvSpPr>
        <p:spPr>
          <a:xfrm>
            <a:off x="4346756" y="1938639"/>
            <a:ext cx="3574472" cy="3574472"/>
          </a:xfrm>
          <a:prstGeom prst="ellipse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71F11A-C307-0A5D-D875-4A5A5CC0B207}"/>
              </a:ext>
            </a:extLst>
          </p:cNvPr>
          <p:cNvCxnSpPr>
            <a:cxnSpLocks/>
          </p:cNvCxnSpPr>
          <p:nvPr/>
        </p:nvCxnSpPr>
        <p:spPr>
          <a:xfrm flipH="1" flipV="1">
            <a:off x="6133991" y="5526695"/>
            <a:ext cx="1" cy="69063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BD839D-1AA8-728D-5D25-0CE0EE323CAA}"/>
              </a:ext>
            </a:extLst>
          </p:cNvPr>
          <p:cNvCxnSpPr>
            <a:cxnSpLocks/>
          </p:cNvCxnSpPr>
          <p:nvPr/>
        </p:nvCxnSpPr>
        <p:spPr>
          <a:xfrm flipV="1">
            <a:off x="6133992" y="782372"/>
            <a:ext cx="0" cy="115626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4056A8-D18B-ADBA-1398-4869169D735A}"/>
              </a:ext>
            </a:extLst>
          </p:cNvPr>
          <p:cNvCxnSpPr>
            <a:cxnSpLocks/>
          </p:cNvCxnSpPr>
          <p:nvPr/>
        </p:nvCxnSpPr>
        <p:spPr>
          <a:xfrm flipV="1">
            <a:off x="3643679" y="3725874"/>
            <a:ext cx="694451" cy="1866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680AB6C-A238-DEE3-0141-A2FF1ECE8DBF}"/>
              </a:ext>
            </a:extLst>
          </p:cNvPr>
          <p:cNvCxnSpPr>
            <a:cxnSpLocks/>
          </p:cNvCxnSpPr>
          <p:nvPr/>
        </p:nvCxnSpPr>
        <p:spPr>
          <a:xfrm flipH="1" flipV="1">
            <a:off x="4373074" y="1983620"/>
            <a:ext cx="486393" cy="46344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F06599B-A4F9-80D3-9650-AD05D273DD09}"/>
              </a:ext>
            </a:extLst>
          </p:cNvPr>
          <p:cNvCxnSpPr>
            <a:cxnSpLocks/>
          </p:cNvCxnSpPr>
          <p:nvPr/>
        </p:nvCxnSpPr>
        <p:spPr>
          <a:xfrm flipH="1" flipV="1">
            <a:off x="5170304" y="1467585"/>
            <a:ext cx="271943" cy="61041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8D06F10-A2F0-6E0B-7569-2D0EAEBF23AA}"/>
              </a:ext>
            </a:extLst>
          </p:cNvPr>
          <p:cNvCxnSpPr>
            <a:cxnSpLocks/>
          </p:cNvCxnSpPr>
          <p:nvPr/>
        </p:nvCxnSpPr>
        <p:spPr>
          <a:xfrm flipH="1" flipV="1">
            <a:off x="5667334" y="1317166"/>
            <a:ext cx="122738" cy="64449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9DCDA88-1D8C-02B2-7D16-B97532FE8DE2}"/>
              </a:ext>
            </a:extLst>
          </p:cNvPr>
          <p:cNvCxnSpPr>
            <a:cxnSpLocks/>
          </p:cNvCxnSpPr>
          <p:nvPr/>
        </p:nvCxnSpPr>
        <p:spPr>
          <a:xfrm flipH="1" flipV="1">
            <a:off x="5902763" y="1274185"/>
            <a:ext cx="62928" cy="66878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9DFB0FA-E11A-95B3-8D66-ED7E75B943DC}"/>
              </a:ext>
            </a:extLst>
          </p:cNvPr>
          <p:cNvCxnSpPr>
            <a:cxnSpLocks/>
          </p:cNvCxnSpPr>
          <p:nvPr/>
        </p:nvCxnSpPr>
        <p:spPr>
          <a:xfrm flipH="1" flipV="1">
            <a:off x="6022975" y="1270277"/>
            <a:ext cx="25200" cy="65731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9D29EE5-559F-3B7D-57B9-620EE5AA41A4}"/>
              </a:ext>
            </a:extLst>
          </p:cNvPr>
          <p:cNvSpPr txBox="1"/>
          <p:nvPr/>
        </p:nvSpPr>
        <p:spPr>
          <a:xfrm>
            <a:off x="5047880" y="4249344"/>
            <a:ext cx="751104" cy="348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PT" sz="1600" dirty="0">
                <a:solidFill>
                  <a:schemeClr val="bg1">
                    <a:lumMod val="95000"/>
                  </a:schemeClr>
                </a:solidFill>
              </a:rPr>
              <a:t>25 BTC</a:t>
            </a:r>
            <a:br>
              <a:rPr lang="en-PT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PT" sz="900" dirty="0">
                <a:solidFill>
                  <a:schemeClr val="bg1">
                    <a:lumMod val="95000"/>
                  </a:schemeClr>
                </a:solidFill>
              </a:rPr>
              <a:t>por bloco</a:t>
            </a:r>
            <a:endParaRPr lang="en-PT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8EF606-B322-8546-F66E-725BA4D696C2}"/>
              </a:ext>
            </a:extLst>
          </p:cNvPr>
          <p:cNvSpPr txBox="1"/>
          <p:nvPr/>
        </p:nvSpPr>
        <p:spPr>
          <a:xfrm>
            <a:off x="6601705" y="3577355"/>
            <a:ext cx="751103" cy="348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PT" sz="1600" dirty="0">
                <a:solidFill>
                  <a:schemeClr val="bg1">
                    <a:lumMod val="95000"/>
                  </a:schemeClr>
                </a:solidFill>
              </a:rPr>
              <a:t>50 BTC</a:t>
            </a:r>
            <a:br>
              <a:rPr lang="en-PT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PT" sz="900" dirty="0">
                <a:solidFill>
                  <a:schemeClr val="bg1">
                    <a:lumMod val="95000"/>
                  </a:schemeClr>
                </a:solidFill>
              </a:rPr>
              <a:t>por bloco</a:t>
            </a:r>
            <a:endParaRPr lang="en-PT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FE79E91-425A-6602-80CC-4E7C52DC2B0E}"/>
              </a:ext>
            </a:extLst>
          </p:cNvPr>
          <p:cNvSpPr txBox="1"/>
          <p:nvPr/>
        </p:nvSpPr>
        <p:spPr>
          <a:xfrm>
            <a:off x="4589419" y="3225881"/>
            <a:ext cx="906595" cy="348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PT" sz="1600" dirty="0">
                <a:solidFill>
                  <a:schemeClr val="bg1">
                    <a:lumMod val="95000"/>
                  </a:schemeClr>
                </a:solidFill>
              </a:rPr>
              <a:t>12,5 BTC</a:t>
            </a:r>
            <a:br>
              <a:rPr lang="en-PT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PT" sz="900" dirty="0">
                <a:solidFill>
                  <a:schemeClr val="bg1">
                    <a:lumMod val="95000"/>
                  </a:schemeClr>
                </a:solidFill>
              </a:rPr>
              <a:t>por bloco</a:t>
            </a:r>
            <a:endParaRPr lang="en-PT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5D6FF33-FBE4-B62E-49C3-D8E617328185}"/>
              </a:ext>
            </a:extLst>
          </p:cNvPr>
          <p:cNvSpPr txBox="1"/>
          <p:nvPr/>
        </p:nvSpPr>
        <p:spPr>
          <a:xfrm>
            <a:off x="5049905" y="2383374"/>
            <a:ext cx="630301" cy="348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PT" sz="1600" dirty="0">
                <a:solidFill>
                  <a:schemeClr val="bg1">
                    <a:lumMod val="95000"/>
                  </a:schemeClr>
                </a:solidFill>
              </a:rPr>
              <a:t>6,25</a:t>
            </a:r>
            <a:br>
              <a:rPr lang="en-PT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PT" sz="900" dirty="0">
                <a:solidFill>
                  <a:schemeClr val="bg1">
                    <a:lumMod val="95000"/>
                  </a:schemeClr>
                </a:solidFill>
              </a:rPr>
              <a:t>por bloco</a:t>
            </a:r>
            <a:endParaRPr lang="en-PT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D9B6A1-A8AF-B0B4-3FDA-9F53E4359F8C}"/>
              </a:ext>
            </a:extLst>
          </p:cNvPr>
          <p:cNvSpPr txBox="1"/>
          <p:nvPr/>
        </p:nvSpPr>
        <p:spPr>
          <a:xfrm rot="4390909">
            <a:off x="5344823" y="2217226"/>
            <a:ext cx="652743" cy="242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PT" sz="1600" dirty="0">
                <a:solidFill>
                  <a:schemeClr val="bg1">
                    <a:lumMod val="95000"/>
                  </a:schemeClr>
                </a:solidFill>
              </a:rPr>
              <a:t>3,125</a:t>
            </a:r>
            <a:endParaRPr lang="en-PT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0C8070-62B2-C1AE-9C02-ABA2CDE2AF25}"/>
              </a:ext>
            </a:extLst>
          </p:cNvPr>
          <p:cNvSpPr txBox="1"/>
          <p:nvPr/>
        </p:nvSpPr>
        <p:spPr>
          <a:xfrm rot="4790977">
            <a:off x="5586967" y="2085792"/>
            <a:ext cx="615874" cy="229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PT" sz="1200" dirty="0">
                <a:solidFill>
                  <a:schemeClr val="bg1">
                    <a:lumMod val="95000"/>
                  </a:schemeClr>
                </a:solidFill>
              </a:rPr>
              <a:t>1,5625</a:t>
            </a:r>
            <a:endParaRPr lang="en-PT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8A2ECC-8FBA-FF1E-98C6-F057D259E4D4}"/>
              </a:ext>
            </a:extLst>
          </p:cNvPr>
          <p:cNvSpPr txBox="1"/>
          <p:nvPr/>
        </p:nvSpPr>
        <p:spPr>
          <a:xfrm rot="5134215">
            <a:off x="5814961" y="1996527"/>
            <a:ext cx="434734" cy="208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PT" sz="600" dirty="0">
                <a:solidFill>
                  <a:schemeClr val="bg1">
                    <a:lumMod val="95000"/>
                  </a:schemeClr>
                </a:solidFill>
              </a:rPr>
              <a:t>0,78125</a:t>
            </a:r>
            <a:endParaRPr lang="en-PT" sz="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0CBB8C0-276B-8D8A-1905-61DFBB8E5E28}"/>
              </a:ext>
            </a:extLst>
          </p:cNvPr>
          <p:cNvCxnSpPr/>
          <p:nvPr/>
        </p:nvCxnSpPr>
        <p:spPr>
          <a:xfrm flipH="1" flipV="1">
            <a:off x="6091641" y="1920744"/>
            <a:ext cx="40217" cy="180000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5FDC3D2-2C60-6940-5924-6A866124FCED}"/>
              </a:ext>
            </a:extLst>
          </p:cNvPr>
          <p:cNvCxnSpPr>
            <a:cxnSpLocks/>
          </p:cNvCxnSpPr>
          <p:nvPr/>
        </p:nvCxnSpPr>
        <p:spPr>
          <a:xfrm flipH="1" flipV="1">
            <a:off x="6082321" y="1248003"/>
            <a:ext cx="10800" cy="68531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2575B2F6-2F0D-871A-69FB-E9B650F8AB07}"/>
              </a:ext>
            </a:extLst>
          </p:cNvPr>
          <p:cNvSpPr txBox="1"/>
          <p:nvPr/>
        </p:nvSpPr>
        <p:spPr>
          <a:xfrm>
            <a:off x="5559364" y="6242010"/>
            <a:ext cx="11480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chemeClr val="bg1">
                    <a:lumMod val="95000"/>
                  </a:schemeClr>
                </a:solidFill>
              </a:rPr>
              <a:t>1º Halving</a:t>
            </a:r>
            <a:br>
              <a:rPr lang="en-PT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PT" sz="1200" dirty="0">
                <a:solidFill>
                  <a:schemeClr val="bg1">
                    <a:lumMod val="95000"/>
                  </a:schemeClr>
                </a:solidFill>
              </a:rPr>
              <a:t>50% minerado</a:t>
            </a:r>
            <a:endParaRPr lang="en-PT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7D0A145-7D16-EB3A-B628-651688FF85A9}"/>
              </a:ext>
            </a:extLst>
          </p:cNvPr>
          <p:cNvSpPr txBox="1"/>
          <p:nvPr/>
        </p:nvSpPr>
        <p:spPr>
          <a:xfrm rot="16200000">
            <a:off x="7853591" y="3566279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400" dirty="0">
                <a:solidFill>
                  <a:schemeClr val="bg1">
                    <a:lumMod val="75000"/>
                  </a:schemeClr>
                </a:solidFill>
              </a:rPr>
              <a:t>50%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63279D09-ABF5-B3C9-46A9-8F396FF7557E}"/>
              </a:ext>
            </a:extLst>
          </p:cNvPr>
          <p:cNvSpPr txBox="1"/>
          <p:nvPr/>
        </p:nvSpPr>
        <p:spPr>
          <a:xfrm>
            <a:off x="5981015" y="4318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chemeClr val="bg1">
                    <a:lumMod val="95000"/>
                  </a:schemeClr>
                </a:solidFill>
              </a:rPr>
              <a:t>0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4647A15-03AE-10E2-1518-DF04F8C42D19}"/>
              </a:ext>
            </a:extLst>
          </p:cNvPr>
          <p:cNvSpPr txBox="1"/>
          <p:nvPr/>
        </p:nvSpPr>
        <p:spPr>
          <a:xfrm rot="2685659">
            <a:off x="4510557" y="4964255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400" dirty="0">
                <a:solidFill>
                  <a:schemeClr val="bg1">
                    <a:lumMod val="75000"/>
                  </a:schemeClr>
                </a:solidFill>
              </a:rPr>
              <a:t>25%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4130D56C-66F6-CA0D-C7FB-58F329109055}"/>
              </a:ext>
            </a:extLst>
          </p:cNvPr>
          <p:cNvSpPr txBox="1"/>
          <p:nvPr/>
        </p:nvSpPr>
        <p:spPr>
          <a:xfrm rot="17628968">
            <a:off x="4013984" y="2845685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400" dirty="0">
                <a:solidFill>
                  <a:schemeClr val="bg1">
                    <a:lumMod val="75000"/>
                  </a:schemeClr>
                </a:solidFill>
              </a:rPr>
              <a:t>12,5%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29CD7A3C-2C01-18CF-602F-EAA767C0CA61}"/>
              </a:ext>
            </a:extLst>
          </p:cNvPr>
          <p:cNvSpPr txBox="1"/>
          <p:nvPr/>
        </p:nvSpPr>
        <p:spPr>
          <a:xfrm rot="19578805">
            <a:off x="4734621" y="196401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400" dirty="0">
                <a:solidFill>
                  <a:schemeClr val="bg1">
                    <a:lumMod val="75000"/>
                  </a:schemeClr>
                </a:solidFill>
              </a:rPr>
              <a:t>6,25%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627E382-D71C-DE3C-9372-C6DF8233A4B3}"/>
              </a:ext>
            </a:extLst>
          </p:cNvPr>
          <p:cNvSpPr txBox="1"/>
          <p:nvPr/>
        </p:nvSpPr>
        <p:spPr>
          <a:xfrm rot="20616118">
            <a:off x="5306852" y="1753301"/>
            <a:ext cx="5357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900" dirty="0">
                <a:solidFill>
                  <a:schemeClr val="bg1">
                    <a:lumMod val="75000"/>
                  </a:schemeClr>
                </a:solidFill>
              </a:rPr>
              <a:t>3,125</a:t>
            </a:r>
            <a:r>
              <a:rPr lang="en-PT" sz="1000" dirty="0">
                <a:solidFill>
                  <a:schemeClr val="bg1">
                    <a:lumMod val="75000"/>
                  </a:schemeClr>
                </a:solidFill>
              </a:rPr>
              <a:t>%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1714F759-895B-1169-7508-DDE4D2C65F73}"/>
              </a:ext>
            </a:extLst>
          </p:cNvPr>
          <p:cNvSpPr txBox="1"/>
          <p:nvPr/>
        </p:nvSpPr>
        <p:spPr>
          <a:xfrm>
            <a:off x="2450686" y="3475727"/>
            <a:ext cx="1148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chemeClr val="bg1">
                    <a:lumMod val="95000"/>
                  </a:schemeClr>
                </a:solidFill>
              </a:rPr>
              <a:t>2º Halving</a:t>
            </a:r>
            <a:br>
              <a:rPr lang="en-PT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PT" sz="1200" dirty="0">
                <a:solidFill>
                  <a:schemeClr val="bg1">
                    <a:lumMod val="95000"/>
                  </a:schemeClr>
                </a:solidFill>
              </a:rPr>
              <a:t>75% minerado</a:t>
            </a:r>
            <a:endParaRPr lang="en-PT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E64A49B7-F87C-AC5D-43FC-D44BC99C9C7B}"/>
              </a:ext>
            </a:extLst>
          </p:cNvPr>
          <p:cNvSpPr txBox="1"/>
          <p:nvPr/>
        </p:nvSpPr>
        <p:spPr>
          <a:xfrm rot="2741812">
            <a:off x="3318077" y="1249100"/>
            <a:ext cx="12058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chemeClr val="bg1">
                    <a:lumMod val="95000"/>
                  </a:schemeClr>
                </a:solidFill>
              </a:rPr>
              <a:t>3º Halving</a:t>
            </a:r>
            <a:br>
              <a:rPr lang="en-PT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PT" sz="1200" dirty="0">
                <a:solidFill>
                  <a:schemeClr val="bg1">
                    <a:lumMod val="95000"/>
                  </a:schemeClr>
                </a:solidFill>
              </a:rPr>
              <a:t>87,5% minerado</a:t>
            </a:r>
            <a:endParaRPr lang="en-PT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2932F12D-87DD-2850-B889-172378E70BBB}"/>
              </a:ext>
            </a:extLst>
          </p:cNvPr>
          <p:cNvSpPr txBox="1"/>
          <p:nvPr/>
        </p:nvSpPr>
        <p:spPr>
          <a:xfrm rot="3751226">
            <a:off x="4207186" y="569823"/>
            <a:ext cx="12843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chemeClr val="bg1">
                    <a:lumMod val="95000"/>
                  </a:schemeClr>
                </a:solidFill>
              </a:rPr>
              <a:t>4º Halving</a:t>
            </a:r>
            <a:br>
              <a:rPr lang="en-PT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PT" sz="1200" dirty="0">
                <a:solidFill>
                  <a:schemeClr val="bg1">
                    <a:lumMod val="95000"/>
                  </a:schemeClr>
                </a:solidFill>
              </a:rPr>
              <a:t>93,75% minerado</a:t>
            </a:r>
            <a:endParaRPr lang="en-PT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E6CDD937-4E91-9598-0CAC-E25DC613B126}"/>
              </a:ext>
            </a:extLst>
          </p:cNvPr>
          <p:cNvSpPr txBox="1"/>
          <p:nvPr/>
        </p:nvSpPr>
        <p:spPr>
          <a:xfrm rot="4505520">
            <a:off x="4795342" y="342011"/>
            <a:ext cx="1362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chemeClr val="bg1">
                    <a:lumMod val="95000"/>
                  </a:schemeClr>
                </a:solidFill>
              </a:rPr>
              <a:t>5º Halving</a:t>
            </a:r>
            <a:br>
              <a:rPr lang="en-PT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PT" sz="1200" dirty="0">
                <a:solidFill>
                  <a:schemeClr val="bg1">
                    <a:lumMod val="95000"/>
                  </a:schemeClr>
                </a:solidFill>
              </a:rPr>
              <a:t>96,875% minerado</a:t>
            </a:r>
            <a:endParaRPr lang="en-PT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6A050FA0-0FDD-61A7-DEDA-462BBD5EE7F3}"/>
              </a:ext>
            </a:extLst>
          </p:cNvPr>
          <p:cNvSpPr txBox="1"/>
          <p:nvPr/>
        </p:nvSpPr>
        <p:spPr>
          <a:xfrm rot="5021640">
            <a:off x="5273613" y="438719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chemeClr val="bg1">
                    <a:lumMod val="95000"/>
                  </a:schemeClr>
                </a:solidFill>
              </a:rPr>
              <a:t>6º Halving</a:t>
            </a:r>
          </a:p>
        </p:txBody>
      </p:sp>
    </p:spTree>
    <p:extLst>
      <p:ext uri="{BB962C8B-B14F-4D97-AF65-F5344CB8AC3E}">
        <p14:creationId xmlns:p14="http://schemas.microsoft.com/office/powerpoint/2010/main" val="72748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8" grpId="0" animBg="1"/>
      <p:bldP spid="47" grpId="0" animBg="1"/>
      <p:bldP spid="46" grpId="0" animBg="1"/>
      <p:bldP spid="45" grpId="0" animBg="1"/>
      <p:bldP spid="50" grpId="0"/>
      <p:bldP spid="51" grpId="0"/>
      <p:bldP spid="52" grpId="0"/>
      <p:bldP spid="53" grpId="0"/>
      <p:bldP spid="54" grpId="0"/>
      <p:bldP spid="56" grpId="0"/>
      <p:bldP spid="57" grpId="0"/>
      <p:bldP spid="1024" grpId="0"/>
      <p:bldP spid="1027" grpId="0"/>
      <p:bldP spid="1028" grpId="0"/>
      <p:bldP spid="1029" grpId="0"/>
      <p:bldP spid="1030" grpId="0"/>
      <p:bldP spid="1031" grpId="0"/>
      <p:bldP spid="1032" grpId="0"/>
      <p:bldP spid="1033" grpId="0"/>
      <p:bldP spid="1034" grpId="0"/>
      <p:bldP spid="1035" grpId="0"/>
      <p:bldP spid="1036" grpId="0"/>
      <p:bldP spid="10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396364BC-2697-85E3-E5FC-E48E7DAE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  <p:pic>
        <p:nvPicPr>
          <p:cNvPr id="2" name="Picture 1" descr="A black background with white text and numbers&#10;&#10;Description automatically generated">
            <a:extLst>
              <a:ext uri="{FF2B5EF4-FFF2-40B4-BE49-F238E27FC236}">
                <a16:creationId xmlns:a16="http://schemas.microsoft.com/office/drawing/2014/main" id="{0FC8A157-4BA3-17B3-0F09-F9111F0E3A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4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BCB7-2215-70A5-5993-0DAFF5D76C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T" sz="9600" dirty="0">
                <a:latin typeface="Avenir Black" panose="02000503020000020003" pitchFamily="2" charset="0"/>
              </a:rPr>
              <a:t>21M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626FCB-4A34-2998-9C68-175F42A372FA}"/>
              </a:ext>
            </a:extLst>
          </p:cNvPr>
          <p:cNvSpPr txBox="1"/>
          <p:nvPr/>
        </p:nvSpPr>
        <p:spPr>
          <a:xfrm>
            <a:off x="4257040" y="5100320"/>
            <a:ext cx="36779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PT" dirty="0">
                <a:solidFill>
                  <a:schemeClr val="bg1">
                    <a:lumMod val="50000"/>
                  </a:schemeClr>
                </a:solidFill>
                <a:latin typeface="Avenir Light" panose="020B0402020203020204" pitchFamily="34" charset="77"/>
              </a:rPr>
              <a:t>(n</a:t>
            </a:r>
            <a:r>
              <a:rPr lang="en-PT" dirty="0">
                <a:solidFill>
                  <a:schemeClr val="bg1">
                    <a:lumMod val="50000"/>
                  </a:schemeClr>
                </a:solidFill>
                <a:effectLst/>
                <a:latin typeface="Avenir Light" panose="020B0402020203020204" pitchFamily="34" charset="77"/>
              </a:rPr>
              <a:t>a verdade, 20 999 999.99755528)</a:t>
            </a:r>
            <a:endParaRPr lang="en-PT" dirty="0">
              <a:solidFill>
                <a:schemeClr val="bg1">
                  <a:lumMod val="50000"/>
                </a:schemeClr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0525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black and white logo&#10;&#10;Description automatically generated">
            <a:extLst>
              <a:ext uri="{FF2B5EF4-FFF2-40B4-BE49-F238E27FC236}">
                <a16:creationId xmlns:a16="http://schemas.microsoft.com/office/drawing/2014/main" id="{25EAF159-4550-32C0-5BDB-1A9777ED6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3188" y="2159000"/>
            <a:ext cx="6172200" cy="2540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8A548-50BC-3AD2-279A-E2712411E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26958"/>
            <a:ext cx="4006532" cy="4968283"/>
          </a:xfrm>
        </p:spPr>
        <p:txBody>
          <a:bodyPr/>
          <a:lstStyle/>
          <a:p>
            <a:r>
              <a:rPr lang="en-PT" dirty="0"/>
              <a:t>Ter estas três propriedades em simultâneo é um problema sem solução.</a:t>
            </a:r>
          </a:p>
          <a:p>
            <a:endParaRPr lang="en-PT" dirty="0"/>
          </a:p>
          <a:p>
            <a:r>
              <a:rPr lang="en-PT" dirty="0"/>
              <a:t>Sendo necessário sacrificar uma delas, a escolha recai sobre a escalabilidade, que pode ser resolvida em </a:t>
            </a:r>
            <a:r>
              <a:rPr lang="en-PT" dirty="0">
                <a:solidFill>
                  <a:srgbClr val="FCD94A"/>
                </a:solidFill>
              </a:rPr>
              <a:t>segundas camadas</a:t>
            </a:r>
            <a:r>
              <a:rPr lang="en-PT" dirty="0"/>
              <a:t>, em cima da rede base (</a:t>
            </a:r>
            <a:r>
              <a:rPr lang="en-PT" i="1" dirty="0"/>
              <a:t>on-chain</a:t>
            </a:r>
            <a:r>
              <a:rPr lang="en-PT" dirty="0"/>
              <a:t>).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06B85-E1E2-4B11-38C4-3F50ABF90F9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362758"/>
            <a:ext cx="3932237" cy="1039914"/>
          </a:xfrm>
        </p:spPr>
        <p:txBody>
          <a:bodyPr/>
          <a:lstStyle/>
          <a:p>
            <a:r>
              <a:rPr lang="en-PT" dirty="0"/>
              <a:t>Trilema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5A722-754D-055B-31FE-3A3DF3F46C48}"/>
              </a:ext>
            </a:extLst>
          </p:cNvPr>
          <p:cNvSpPr txBox="1"/>
          <p:nvPr/>
        </p:nvSpPr>
        <p:spPr>
          <a:xfrm>
            <a:off x="7573977" y="3354050"/>
            <a:ext cx="1510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400" dirty="0">
                <a:latin typeface="Avenir Light" panose="020B0402020203020204" pitchFamily="34" charset="77"/>
              </a:rPr>
              <a:t>descentralização</a:t>
            </a:r>
            <a:endParaRPr lang="en-PT" dirty="0">
              <a:latin typeface="Avenir Light" panose="020B04020202030202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B667CD-ED7D-5D16-4175-4EB0101E8029}"/>
              </a:ext>
            </a:extLst>
          </p:cNvPr>
          <p:cNvSpPr txBox="1"/>
          <p:nvPr/>
        </p:nvSpPr>
        <p:spPr>
          <a:xfrm>
            <a:off x="9747551" y="4342506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400" dirty="0">
                <a:latin typeface="Avenir Light" panose="020B0402020203020204" pitchFamily="34" charset="77"/>
              </a:rPr>
              <a:t>segurança</a:t>
            </a:r>
            <a:endParaRPr lang="en-PT" dirty="0">
              <a:latin typeface="Avenir Light" panose="020B04020202030202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C388-A4C0-0A47-2094-38BB91806226}"/>
              </a:ext>
            </a:extLst>
          </p:cNvPr>
          <p:cNvSpPr txBox="1"/>
          <p:nvPr/>
        </p:nvSpPr>
        <p:spPr>
          <a:xfrm>
            <a:off x="5820129" y="4357496"/>
            <a:ext cx="12492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300" dirty="0">
                <a:latin typeface="Avenir Light" panose="020B0402020203020204" pitchFamily="34" charset="77"/>
              </a:rPr>
              <a:t>escalabilidade</a:t>
            </a:r>
          </a:p>
        </p:txBody>
      </p:sp>
    </p:spTree>
    <p:extLst>
      <p:ext uri="{BB962C8B-B14F-4D97-AF65-F5344CB8AC3E}">
        <p14:creationId xmlns:p14="http://schemas.microsoft.com/office/powerpoint/2010/main" val="1206522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ogo with a lightning bolt&#10;&#10;Description automatically generated">
            <a:extLst>
              <a:ext uri="{FF2B5EF4-FFF2-40B4-BE49-F238E27FC236}">
                <a16:creationId xmlns:a16="http://schemas.microsoft.com/office/drawing/2014/main" id="{294FB0E7-BC69-DA25-AF56-9E9F3ED30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623" y="863600"/>
            <a:ext cx="4432300" cy="51308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8A548-50BC-3AD2-279A-E2712411E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26958"/>
            <a:ext cx="4109284" cy="4968283"/>
          </a:xfrm>
        </p:spPr>
        <p:txBody>
          <a:bodyPr/>
          <a:lstStyle/>
          <a:p>
            <a:r>
              <a:rPr lang="en-PT" dirty="0"/>
              <a:t>A Lightning Network é uma rede ponto-a-ponto construída em cima da rede base de Bitcoin que permite fazer transações </a:t>
            </a:r>
            <a:r>
              <a:rPr lang="en-PT" dirty="0">
                <a:solidFill>
                  <a:srgbClr val="FCD94A"/>
                </a:solidFill>
              </a:rPr>
              <a:t>rápidas e baratas</a:t>
            </a:r>
            <a:r>
              <a:rPr lang="en-PT" dirty="0"/>
              <a:t> </a:t>
            </a:r>
            <a:r>
              <a:rPr lang="en-PT" i="1" dirty="0"/>
              <a:t>off-chain</a:t>
            </a:r>
            <a:r>
              <a:rPr lang="en-PT" dirty="0"/>
              <a:t>. Isto permite resolver o problema da escalabilidade.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06B85-E1E2-4B11-38C4-3F50ABF90F9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362758"/>
            <a:ext cx="4109284" cy="1039914"/>
          </a:xfrm>
        </p:spPr>
        <p:txBody>
          <a:bodyPr/>
          <a:lstStyle/>
          <a:p>
            <a:r>
              <a:rPr lang="en-PT" dirty="0"/>
              <a:t>Lightning Network</a:t>
            </a:r>
          </a:p>
        </p:txBody>
      </p:sp>
      <p:pic>
        <p:nvPicPr>
          <p:cNvPr id="11" name="Content Placeholder 10" descr="A yellow lightning bolt in a black background&#10;&#10;Description automatically generated">
            <a:extLst>
              <a:ext uri="{FF2B5EF4-FFF2-40B4-BE49-F238E27FC236}">
                <a16:creationId xmlns:a16="http://schemas.microsoft.com/office/drawing/2014/main" id="{B86C05FD-31DC-9D35-2CFA-02E7742A2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53138" y="863600"/>
            <a:ext cx="4432300" cy="5130800"/>
          </a:xfr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4DC6EF0-AA62-F308-3FA2-29953AD8C9CE}"/>
              </a:ext>
            </a:extLst>
          </p:cNvPr>
          <p:cNvSpPr/>
          <p:nvPr/>
        </p:nvSpPr>
        <p:spPr>
          <a:xfrm>
            <a:off x="8908330" y="4996206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8645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8A548-50BC-3AD2-279A-E2712411E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26959"/>
            <a:ext cx="4109284" cy="3770178"/>
          </a:xfrm>
        </p:spPr>
        <p:txBody>
          <a:bodyPr/>
          <a:lstStyle/>
          <a:p>
            <a:r>
              <a:rPr lang="en-PT" dirty="0"/>
              <a:t>Dois utilizadores podem abrir um canal entre si, permitindo enviar bitcoin de um para o outro </a:t>
            </a:r>
            <a:r>
              <a:rPr lang="en-PT" dirty="0">
                <a:solidFill>
                  <a:srgbClr val="FCD94A"/>
                </a:solidFill>
              </a:rPr>
              <a:t>instantaneamente</a:t>
            </a:r>
            <a:r>
              <a:rPr lang="en-PT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06B85-E1E2-4B11-38C4-3F50ABF90F9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362758"/>
            <a:ext cx="4109284" cy="1039914"/>
          </a:xfrm>
        </p:spPr>
        <p:txBody>
          <a:bodyPr/>
          <a:lstStyle/>
          <a:p>
            <a:r>
              <a:rPr lang="en-PT" dirty="0"/>
              <a:t>Lightning Network</a:t>
            </a:r>
          </a:p>
        </p:txBody>
      </p:sp>
      <p:pic>
        <p:nvPicPr>
          <p:cNvPr id="9" name="Content Placeholder 8" descr="A diagram of a network&#10;&#10;Description automatically generated">
            <a:extLst>
              <a:ext uri="{FF2B5EF4-FFF2-40B4-BE49-F238E27FC236}">
                <a16:creationId xmlns:a16="http://schemas.microsoft.com/office/drawing/2014/main" id="{C424F5BE-4B92-6A1A-AF27-FCD1E2487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3188" y="1543911"/>
            <a:ext cx="6172200" cy="377017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9A1F4D-75BA-B7D5-FF39-5F05FD794406}"/>
              </a:ext>
            </a:extLst>
          </p:cNvPr>
          <p:cNvSpPr/>
          <p:nvPr/>
        </p:nvSpPr>
        <p:spPr>
          <a:xfrm>
            <a:off x="6418163" y="3692324"/>
            <a:ext cx="491924" cy="1678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30375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B0779-BF2A-386D-9AF1-73B8EA1C4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8D3FC-23C3-B110-8B2B-C0AE6B88BD8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9788" y="362758"/>
            <a:ext cx="4109284" cy="1039914"/>
          </a:xfrm>
        </p:spPr>
        <p:txBody>
          <a:bodyPr/>
          <a:lstStyle/>
          <a:p>
            <a:r>
              <a:rPr lang="en-PT" dirty="0"/>
              <a:t>Lightning Network</a:t>
            </a:r>
          </a:p>
        </p:txBody>
      </p:sp>
      <p:pic>
        <p:nvPicPr>
          <p:cNvPr id="15" name="Picture 14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FB7D6C70-273E-D2A4-8220-10A015A62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1543911"/>
            <a:ext cx="6174000" cy="37712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63ACC8-8FA6-662C-1B2C-9CC718D29106}"/>
              </a:ext>
            </a:extLst>
          </p:cNvPr>
          <p:cNvSpPr/>
          <p:nvPr/>
        </p:nvSpPr>
        <p:spPr>
          <a:xfrm>
            <a:off x="6418163" y="3692324"/>
            <a:ext cx="491924" cy="1678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4324645-D261-CDE1-0FF8-3C35617E9805}"/>
              </a:ext>
            </a:extLst>
          </p:cNvPr>
          <p:cNvSpPr txBox="1">
            <a:spLocks/>
          </p:cNvSpPr>
          <p:nvPr/>
        </p:nvSpPr>
        <p:spPr>
          <a:xfrm>
            <a:off x="839788" y="1526959"/>
            <a:ext cx="4109284" cy="3770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T" dirty="0"/>
              <a:t>Se dois utilizadores não tiverem um canal, a rede encontra um caminho usando os canais existentes para </a:t>
            </a:r>
            <a:r>
              <a:rPr lang="en-PT" dirty="0">
                <a:solidFill>
                  <a:srgbClr val="FCD94A"/>
                </a:solidFill>
              </a:rPr>
              <a:t>rotear o pagamento</a:t>
            </a:r>
            <a:r>
              <a:rPr lang="en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607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8892-75DA-F83D-35FA-140EA46BE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4508" y="2235200"/>
            <a:ext cx="9362983" cy="2387600"/>
          </a:xfrm>
        </p:spPr>
        <p:txBody>
          <a:bodyPr/>
          <a:lstStyle/>
          <a:p>
            <a:r>
              <a:rPr lang="en-PT" dirty="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78547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6A60832-1076-94B4-700B-38B3F377E085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DD8BD-1625-985F-BC56-FBB5014CDA1C}"/>
              </a:ext>
            </a:extLst>
          </p:cNvPr>
          <p:cNvSpPr>
            <a:spLocks noGrp="1"/>
          </p:cNvSpPr>
          <p:nvPr>
            <p:ph type="body" orient="vert" idx="17"/>
          </p:nvPr>
        </p:nvSpPr>
        <p:spPr/>
        <p:txBody>
          <a:bodyPr>
            <a:normAutofit lnSpcReduction="10000"/>
          </a:bodyPr>
          <a:lstStyle/>
          <a:p>
            <a:r>
              <a:rPr lang="en-PT" dirty="0">
                <a:latin typeface="Avenir Light" panose="020B0402020203020204" pitchFamily="34" charset="77"/>
              </a:rPr>
              <a:t>Trocas diretas, ou escâmbio, permitem especialização na produção de um determinado bem</a:t>
            </a:r>
          </a:p>
          <a:p>
            <a:endParaRPr lang="en-PT" dirty="0"/>
          </a:p>
        </p:txBody>
      </p:sp>
      <p:pic>
        <p:nvPicPr>
          <p:cNvPr id="4" name="Picture 3" descr="Escâmbio (troca directa entre bens)">
            <a:extLst>
              <a:ext uri="{FF2B5EF4-FFF2-40B4-BE49-F238E27FC236}">
                <a16:creationId xmlns:a16="http://schemas.microsoft.com/office/drawing/2014/main" id="{B2D34EBB-6789-30B8-F89C-2CFE0556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32" y="1377401"/>
            <a:ext cx="64897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35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7C66D3-F9B1-86CA-D90E-6FCABADB47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2659"/>
          <a:stretch/>
        </p:blipFill>
        <p:spPr>
          <a:xfrm>
            <a:off x="1647939" y="343368"/>
            <a:ext cx="7772400" cy="4530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9472B3-5B89-7973-4179-386995BC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41" r="47388" b="81905"/>
          <a:stretch/>
        </p:blipFill>
        <p:spPr>
          <a:xfrm>
            <a:off x="1647939" y="796413"/>
            <a:ext cx="4089184" cy="663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D327B4-3874-D052-F3C3-F61C05955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769" r="47388" b="69955"/>
          <a:stretch/>
        </p:blipFill>
        <p:spPr>
          <a:xfrm>
            <a:off x="1647939" y="1563329"/>
            <a:ext cx="4089184" cy="634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232FD-1809-2530-A15A-F6F59C20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196" r="47388" b="57528"/>
          <a:stretch/>
        </p:blipFill>
        <p:spPr>
          <a:xfrm>
            <a:off x="1647939" y="2330245"/>
            <a:ext cx="4089184" cy="6341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60B779-0DE6-D819-7D21-59F3C053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950" r="47388" b="46296"/>
          <a:stretch/>
        </p:blipFill>
        <p:spPr>
          <a:xfrm>
            <a:off x="1647939" y="2993923"/>
            <a:ext cx="4089184" cy="6636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F26CC9A-BA2A-7FAE-57BE-1808E2BECE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704" r="47388" b="33391"/>
          <a:stretch/>
        </p:blipFill>
        <p:spPr>
          <a:xfrm>
            <a:off x="1647939" y="3657602"/>
            <a:ext cx="4089182" cy="7964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4E4E6E-11F5-EAB6-9D23-E5BA9E2F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609" r="47388" b="22159"/>
          <a:stretch/>
        </p:blipFill>
        <p:spPr>
          <a:xfrm>
            <a:off x="1647939" y="4454012"/>
            <a:ext cx="4089182" cy="6931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00A29A-38AD-1D1F-4CC3-7C019314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364" r="47388" b="10209"/>
          <a:stretch/>
        </p:blipFill>
        <p:spPr>
          <a:xfrm>
            <a:off x="1647939" y="5117693"/>
            <a:ext cx="4089182" cy="7669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AE37CC4-B65B-D28E-D6DC-E2C468E401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269" r="47388" b="-546"/>
          <a:stretch/>
        </p:blipFill>
        <p:spPr>
          <a:xfrm>
            <a:off x="1647939" y="5914104"/>
            <a:ext cx="4089182" cy="6341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1C9EA8-7A0D-8473-8F30-C04D99E430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612" t="7341" b="80232"/>
          <a:stretch/>
        </p:blipFill>
        <p:spPr>
          <a:xfrm>
            <a:off x="5737123" y="796413"/>
            <a:ext cx="3683216" cy="7669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731A4E-7F7F-DEB2-6CFE-EFDE6AC308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612" t="19768" b="69478"/>
          <a:stretch/>
        </p:blipFill>
        <p:spPr>
          <a:xfrm>
            <a:off x="5737123" y="1563329"/>
            <a:ext cx="3683216" cy="6636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79C630B-B277-2B81-BF60-A9B69ED3F9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612" t="32196" b="57528"/>
          <a:stretch/>
        </p:blipFill>
        <p:spPr>
          <a:xfrm>
            <a:off x="5737123" y="2330245"/>
            <a:ext cx="3683216" cy="6341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C7216AE-9A9D-9A07-2D94-24581FFCD6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612" t="42950" b="46296"/>
          <a:stretch/>
        </p:blipFill>
        <p:spPr>
          <a:xfrm>
            <a:off x="5737121" y="2993923"/>
            <a:ext cx="3683217" cy="6636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EE7CB2D-1719-AFD7-1AAB-90D89B4377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612" t="53704" b="33391"/>
          <a:stretch/>
        </p:blipFill>
        <p:spPr>
          <a:xfrm>
            <a:off x="5737121" y="3657602"/>
            <a:ext cx="3683218" cy="7964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BEBF4F4-652D-76DB-3ABC-1E7E9C2FDD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612" t="66609" b="22637"/>
          <a:stretch/>
        </p:blipFill>
        <p:spPr>
          <a:xfrm>
            <a:off x="5737121" y="4454013"/>
            <a:ext cx="3683218" cy="6636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3860880-97D3-667B-B64C-DA3A430575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612" t="77364" b="11403"/>
          <a:stretch/>
        </p:blipFill>
        <p:spPr>
          <a:xfrm>
            <a:off x="5737121" y="5117693"/>
            <a:ext cx="3683218" cy="69317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2C0B67E-34FB-56DC-6782-5CA81FE8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612" t="90269" b="-1501"/>
          <a:stretch/>
        </p:blipFill>
        <p:spPr>
          <a:xfrm>
            <a:off x="5737121" y="5914104"/>
            <a:ext cx="3683218" cy="69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9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7BCBAE-86DC-146A-1762-B71BEFCC2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829" y="0"/>
            <a:ext cx="4414342" cy="686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3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33487-BF11-766C-C140-C4D925CFB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4579D-5E07-C495-4F7E-EDEFC6065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944" y="683029"/>
            <a:ext cx="10552112" cy="5491941"/>
          </a:xfrm>
        </p:spPr>
        <p:txBody>
          <a:bodyPr/>
          <a:lstStyle/>
          <a:p>
            <a:r>
              <a:rPr lang="pt-PT" dirty="0"/>
              <a:t>Conteúdo:</a:t>
            </a:r>
          </a:p>
          <a:p>
            <a:r>
              <a:rPr lang="pt-PT" dirty="0"/>
              <a:t>Henrique Albuquerque (</a:t>
            </a:r>
            <a:r>
              <a:rPr lang="pt-PT" dirty="0">
                <a:hlinkClick r:id="rId2"/>
              </a:rPr>
              <a:t>@</a:t>
            </a:r>
            <a:r>
              <a:rPr lang="pt-PT" dirty="0" err="1">
                <a:hlinkClick r:id="rId2"/>
              </a:rPr>
              <a:t>liberspace</a:t>
            </a:r>
            <a:r>
              <a:rPr lang="pt-PT" dirty="0"/>
              <a:t>)</a:t>
            </a:r>
          </a:p>
          <a:p>
            <a:r>
              <a:rPr lang="pt-PT" dirty="0"/>
              <a:t>Inês Louro (</a:t>
            </a:r>
            <a:r>
              <a:rPr lang="pt-PT" dirty="0">
                <a:hlinkClick r:id="rId3"/>
              </a:rPr>
              <a:t>npub1yaz...8qwyhh3p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Imagens:</a:t>
            </a:r>
          </a:p>
          <a:p>
            <a:r>
              <a:rPr lang="pt-PT" dirty="0"/>
              <a:t>Anil (</a:t>
            </a:r>
            <a:r>
              <a:rPr lang="pt-PT" dirty="0">
                <a:hlinkClick r:id="rId4"/>
              </a:rPr>
              <a:t>@anilsaidso</a:t>
            </a:r>
            <a:r>
              <a:rPr lang="pt-PT" dirty="0"/>
              <a:t>)</a:t>
            </a:r>
          </a:p>
          <a:p>
            <a:r>
              <a:rPr lang="pt-PT" dirty="0"/>
              <a:t>Grant </a:t>
            </a:r>
            <a:r>
              <a:rPr lang="pt-PT" dirty="0" err="1"/>
              <a:t>Sanderson</a:t>
            </a:r>
            <a:r>
              <a:rPr lang="pt-PT" dirty="0"/>
              <a:t> (</a:t>
            </a:r>
            <a:r>
              <a:rPr lang="pt-PT" dirty="0">
                <a:hlinkClick r:id="rId5"/>
              </a:rPr>
              <a:t>@3blue1brown</a:t>
            </a:r>
            <a:r>
              <a:rPr lang="pt-PT" dirty="0"/>
              <a:t>)</a:t>
            </a:r>
          </a:p>
          <a:p>
            <a:r>
              <a:rPr lang="pt-PT" dirty="0" err="1"/>
              <a:t>Yan</a:t>
            </a:r>
            <a:r>
              <a:rPr lang="pt-PT" dirty="0"/>
              <a:t> </a:t>
            </a:r>
            <a:r>
              <a:rPr lang="pt-PT" dirty="0" err="1"/>
              <a:t>Pritzker</a:t>
            </a:r>
            <a:r>
              <a:rPr lang="pt-PT" dirty="0"/>
              <a:t> (</a:t>
            </a:r>
            <a:r>
              <a:rPr lang="pt-PT" dirty="0">
                <a:hlinkClick r:id="rId6"/>
              </a:rPr>
              <a:t>@skwp__</a:t>
            </a:r>
            <a:r>
              <a:rPr lang="pt-PT" dirty="0"/>
              <a:t>)</a:t>
            </a:r>
          </a:p>
          <a:p>
            <a:r>
              <a:rPr lang="pt-PT" dirty="0"/>
              <a:t>Lina </a:t>
            </a:r>
            <a:r>
              <a:rPr lang="pt-PT" dirty="0" err="1"/>
              <a:t>Seiche</a:t>
            </a:r>
            <a:r>
              <a:rPr lang="pt-PT" dirty="0"/>
              <a:t> (</a:t>
            </a:r>
            <a:r>
              <a:rPr lang="pt-PT" dirty="0">
                <a:hlinkClick r:id="rId7"/>
              </a:rPr>
              <a:t>@linaseiche</a:t>
            </a:r>
            <a:r>
              <a:rPr lang="pt-P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8339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5;p1">
            <a:extLst>
              <a:ext uri="{FF2B5EF4-FFF2-40B4-BE49-F238E27FC236}">
                <a16:creationId xmlns:a16="http://schemas.microsoft.com/office/drawing/2014/main" id="{1A98263A-A4CA-66AE-72A2-4684502493D4}"/>
              </a:ext>
            </a:extLst>
          </p:cNvPr>
          <p:cNvPicPr preferRelativeResize="0"/>
          <p:nvPr/>
        </p:nvPicPr>
        <p:blipFill>
          <a:blip r:embed="rId2"/>
          <a:srcRect t="14785" b="14785"/>
          <a:stretch/>
        </p:blipFill>
        <p:spPr>
          <a:xfrm>
            <a:off x="3310959" y="2110231"/>
            <a:ext cx="5570082" cy="2637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3645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AE5A95A-14BD-F59E-42AC-67F679D77473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09E2C-A31B-8FC0-AB03-6609B30D9943}"/>
              </a:ext>
            </a:extLst>
          </p:cNvPr>
          <p:cNvSpPr>
            <a:spLocks noGrp="1"/>
          </p:cNvSpPr>
          <p:nvPr>
            <p:ph type="body" orient="vert" idx="17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O escâmbio pode funcionar em pequenas escalas. Vejamos um exemplo com 6 produtos.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89D1F-A36E-56C4-7B2E-74359A98F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982" y="1098001"/>
            <a:ext cx="3835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9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094B96C-F849-410C-F217-AB76A50B198A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86C3CD-7BFE-4B87-BE25-C96DB25972E6}"/>
              </a:ext>
            </a:extLst>
          </p:cNvPr>
          <p:cNvSpPr>
            <a:spLocks noGrp="1"/>
          </p:cNvSpPr>
          <p:nvPr>
            <p:ph type="body" orient="vert" idx="17"/>
          </p:nvPr>
        </p:nvSpPr>
        <p:spPr/>
        <p:txBody>
          <a:bodyPr/>
          <a:lstStyle/>
          <a:p>
            <a:r>
              <a:rPr lang="pt-PT" dirty="0"/>
              <a:t>Estes 6 produtos traduzem-se em 15 taxas de câmbio.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21C64-BE81-A30E-E1A7-B3FB642CA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31" y="1094041"/>
            <a:ext cx="3797300" cy="3670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DABE83-BBE0-2D05-70E0-B7366D65FCC2}"/>
              </a:ext>
            </a:extLst>
          </p:cNvPr>
          <p:cNvSpPr txBox="1"/>
          <p:nvPr/>
        </p:nvSpPr>
        <p:spPr>
          <a:xfrm>
            <a:off x="6502367" y="1888935"/>
            <a:ext cx="1603940" cy="523220"/>
          </a:xfrm>
          <a:prstGeom prst="rect">
            <a:avLst/>
          </a:prstGeom>
          <a:solidFill>
            <a:srgbClr val="FCD94A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Avenir Medium" panose="02000503020000020003" pitchFamily="2" charset="0"/>
              </a:rPr>
              <a:t>n</a:t>
            </a:r>
            <a:r>
              <a:rPr lang="en-PT" sz="2800" dirty="0">
                <a:latin typeface="Avenir Medium" panose="02000503020000020003" pitchFamily="2" charset="0"/>
              </a:rPr>
              <a:t>(n-1)/2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46CCF-0A51-7AA6-7C21-72785A8BF31A}"/>
              </a:ext>
            </a:extLst>
          </p:cNvPr>
          <p:cNvSpPr txBox="1"/>
          <p:nvPr/>
        </p:nvSpPr>
        <p:spPr>
          <a:xfrm>
            <a:off x="6418702" y="2727299"/>
            <a:ext cx="4327467" cy="1302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effectLst/>
                <a:latin typeface="Avenir Light" panose="020B0402020203020204" pitchFamily="34" charset="77"/>
              </a:rPr>
              <a:t>2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effectLst/>
                <a:latin typeface="Avenir Light" panose="020B0402020203020204" pitchFamily="34" charset="77"/>
              </a:rPr>
              <a:t>produtos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effectLst/>
                <a:latin typeface="Avenir Light" panose="020B0402020203020204" pitchFamily="34" charset="77"/>
              </a:rPr>
              <a:t> = 1 taxa de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effectLst/>
                <a:latin typeface="Avenir Light" panose="020B0402020203020204" pitchFamily="34" charset="77"/>
              </a:rPr>
              <a:t>câmbio</a:t>
            </a:r>
            <a:endParaRPr lang="en-GB" dirty="0">
              <a:solidFill>
                <a:schemeClr val="bg1">
                  <a:lumMod val="95000"/>
                </a:schemeClr>
              </a:solidFill>
              <a:effectLst/>
              <a:latin typeface="Avenir Light" panose="020B0402020203020204" pitchFamily="34" charset="77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effectLst/>
                <a:latin typeface="Avenir Light" panose="020B0402020203020204" pitchFamily="34" charset="77"/>
              </a:rPr>
              <a:t>6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effectLst/>
                <a:latin typeface="Avenir Light" panose="020B0402020203020204" pitchFamily="34" charset="77"/>
              </a:rPr>
              <a:t>produtos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effectLst/>
                <a:latin typeface="Avenir Light" panose="020B0402020203020204" pitchFamily="34" charset="77"/>
              </a:rPr>
              <a:t> = 15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effectLst/>
                <a:latin typeface="Avenir Light" panose="020B0402020203020204" pitchFamily="34" charset="77"/>
              </a:rPr>
              <a:t>taxas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effectLst/>
                <a:latin typeface="Avenir Light" panose="020B0402020203020204" pitchFamily="34" charset="77"/>
              </a:rPr>
              <a:t> de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effectLst/>
                <a:latin typeface="Avenir Light" panose="020B0402020203020204" pitchFamily="34" charset="77"/>
              </a:rPr>
              <a:t>câmbio</a:t>
            </a:r>
            <a:endParaRPr lang="en-GB" dirty="0">
              <a:solidFill>
                <a:schemeClr val="bg1">
                  <a:lumMod val="95000"/>
                </a:schemeClr>
              </a:solidFill>
              <a:effectLst/>
              <a:latin typeface="Avenir Light" panose="020B0402020203020204" pitchFamily="34" charset="77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effectLst/>
                <a:latin typeface="Avenir Light" panose="020B0402020203020204" pitchFamily="34" charset="77"/>
              </a:rPr>
              <a:t>500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effectLst/>
                <a:latin typeface="Avenir Light" panose="020B0402020203020204" pitchFamily="34" charset="77"/>
              </a:rPr>
              <a:t>produtos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effectLst/>
                <a:latin typeface="Avenir Light" panose="020B0402020203020204" pitchFamily="34" charset="77"/>
              </a:rPr>
              <a:t> = 124 750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effectLst/>
                <a:latin typeface="Avenir Light" panose="020B0402020203020204" pitchFamily="34" charset="77"/>
              </a:rPr>
              <a:t>taxas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effectLst/>
                <a:latin typeface="Avenir Light" panose="020B0402020203020204" pitchFamily="34" charset="77"/>
              </a:rPr>
              <a:t> de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effectLst/>
                <a:latin typeface="Avenir Light" panose="020B0402020203020204" pitchFamily="34" charset="77"/>
              </a:rPr>
              <a:t>câmbio</a:t>
            </a:r>
            <a:endParaRPr lang="en-GB" dirty="0">
              <a:solidFill>
                <a:schemeClr val="bg1">
                  <a:lumMod val="95000"/>
                </a:schemeClr>
              </a:solidFill>
              <a:effectLst/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67549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C2C148-D76B-2BC4-1018-8546BB249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F7E11-9DE4-FDD9-D03D-84453987E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>
                <a:latin typeface="Avenir Light" panose="020B0402020203020204" pitchFamily="34" charset="77"/>
              </a:rPr>
              <a:t>Este problema de </a:t>
            </a:r>
            <a:r>
              <a:rPr lang="pt-PT" dirty="0">
                <a:solidFill>
                  <a:srgbClr val="FCD94A"/>
                </a:solidFill>
                <a:latin typeface="Avenir Light" panose="020B0402020203020204" pitchFamily="34" charset="77"/>
              </a:rPr>
              <a:t>coincidência de vontades </a:t>
            </a:r>
            <a:r>
              <a:rPr lang="pt-PT" dirty="0">
                <a:latin typeface="Avenir Light" panose="020B0402020203020204" pitchFamily="34" charset="77"/>
              </a:rPr>
              <a:t>é resolvido usando um único bem como meio de troca entre todos os produtos.</a:t>
            </a:r>
          </a:p>
          <a:p>
            <a:r>
              <a:rPr lang="pt-PT" dirty="0">
                <a:latin typeface="Avenir Light" panose="020B0402020203020204" pitchFamily="34" charset="77"/>
              </a:rPr>
              <a:t>Frequentemente, </a:t>
            </a:r>
            <a:r>
              <a:rPr lang="pt-PT" dirty="0">
                <a:solidFill>
                  <a:srgbClr val="FCD94A"/>
                </a:solidFill>
                <a:latin typeface="Avenir Light" panose="020B0402020203020204" pitchFamily="34" charset="77"/>
              </a:rPr>
              <a:t>o bem mais comercializável </a:t>
            </a:r>
            <a:r>
              <a:rPr lang="pt-PT" dirty="0">
                <a:latin typeface="Avenir Light" panose="020B0402020203020204" pitchFamily="34" charset="77"/>
              </a:rPr>
              <a:t>numa economia é denominado </a:t>
            </a:r>
            <a:r>
              <a:rPr lang="pt-PT">
                <a:latin typeface="Avenir Light" panose="020B0402020203020204" pitchFamily="34" charset="77"/>
              </a:rPr>
              <a:t>de dinheiro.</a:t>
            </a:r>
            <a:endParaRPr lang="pt-PT" dirty="0">
              <a:latin typeface="Avenir Light" panose="020B0402020203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7C3A3-D66C-7D22-E078-C660D6459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388" y="1600199"/>
            <a:ext cx="3733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4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ADA2-C17F-8542-2CEF-DAC7B6FF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Funções do dinheiro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FFF63E-C6B9-B772-B8F8-7378F074178D}"/>
              </a:ext>
            </a:extLst>
          </p:cNvPr>
          <p:cNvSpPr/>
          <p:nvPr/>
        </p:nvSpPr>
        <p:spPr>
          <a:xfrm>
            <a:off x="982317" y="2688534"/>
            <a:ext cx="2673626" cy="1878496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800" dirty="0">
                <a:latin typeface="Avenir Light" panose="020B0402020203020204" pitchFamily="34" charset="77"/>
              </a:rPr>
              <a:t>Reserva de Valor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831607-384E-D83F-9589-93F099A8C73F}"/>
              </a:ext>
            </a:extLst>
          </p:cNvPr>
          <p:cNvSpPr/>
          <p:nvPr/>
        </p:nvSpPr>
        <p:spPr>
          <a:xfrm>
            <a:off x="4759187" y="2708412"/>
            <a:ext cx="2673626" cy="1878496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800" dirty="0">
                <a:latin typeface="Avenir Light" panose="020B0402020203020204" pitchFamily="34" charset="77"/>
              </a:rPr>
              <a:t>Meio de troca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839077E-3ED9-FECD-BED7-4321E405FA77}"/>
              </a:ext>
            </a:extLst>
          </p:cNvPr>
          <p:cNvSpPr/>
          <p:nvPr/>
        </p:nvSpPr>
        <p:spPr>
          <a:xfrm>
            <a:off x="8536057" y="2698474"/>
            <a:ext cx="2673626" cy="1868556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2800" dirty="0">
                <a:latin typeface="Avenir Light" panose="020B0402020203020204" pitchFamily="34" charset="77"/>
              </a:rPr>
              <a:t>Unidade de conta</a:t>
            </a:r>
          </a:p>
        </p:txBody>
      </p:sp>
    </p:spTree>
    <p:extLst>
      <p:ext uri="{BB962C8B-B14F-4D97-AF65-F5344CB8AC3E}">
        <p14:creationId xmlns:p14="http://schemas.microsoft.com/office/powerpoint/2010/main" val="176246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ADA2-C17F-8542-2CEF-DAC7B6FF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Propriedades desejáveis no dinheiro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9412E-84C4-7352-593E-DB8D3C0E0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/>
              <a:t>Escassez</a:t>
            </a:r>
          </a:p>
          <a:p>
            <a:r>
              <a:rPr lang="en-PT" dirty="0"/>
              <a:t>Divisibilidade</a:t>
            </a:r>
          </a:p>
          <a:p>
            <a:r>
              <a:rPr lang="en-PT" dirty="0"/>
              <a:t>Fungibilidade</a:t>
            </a:r>
          </a:p>
          <a:p>
            <a:r>
              <a:rPr lang="en-PT" dirty="0"/>
              <a:t>Durabilidade</a:t>
            </a:r>
          </a:p>
          <a:p>
            <a:r>
              <a:rPr lang="en-PT" dirty="0"/>
              <a:t>Portabilidade</a:t>
            </a:r>
          </a:p>
          <a:p>
            <a:r>
              <a:rPr lang="en-PT" dirty="0"/>
              <a:t>Reconhecibilidade</a:t>
            </a:r>
          </a:p>
          <a:p>
            <a:r>
              <a:rPr lang="en-PT" dirty="0"/>
              <a:t>Verificabilidade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5B59D-8908-3F38-8E80-FACA1B34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008" y="2036917"/>
            <a:ext cx="37465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6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3848</TotalTime>
  <Words>958</Words>
  <Application>Microsoft Macintosh PowerPoint</Application>
  <PresentationFormat>Widescreen</PresentationFormat>
  <Paragraphs>141</Paragraphs>
  <Slides>43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Apple Chancery</vt:lpstr>
      <vt:lpstr>Arial</vt:lpstr>
      <vt:lpstr>Avenir Black</vt:lpstr>
      <vt:lpstr>Avenir Heavy</vt:lpstr>
      <vt:lpstr>Avenir Light</vt:lpstr>
      <vt:lpstr>Avenir Medium</vt:lpstr>
      <vt:lpstr>Calibri</vt:lpstr>
      <vt:lpstr>Century Gothic</vt:lpstr>
      <vt:lpstr>Office Theme</vt:lpstr>
      <vt:lpstr>Introdução ao Bitcoin</vt:lpstr>
      <vt:lpstr>O que é o dinheiro?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Funções do dinheiro</vt:lpstr>
      <vt:lpstr>Propriedades desejáveis no dinheiro</vt:lpstr>
      <vt:lpstr>História do dinheiro</vt:lpstr>
      <vt:lpstr>Banca de reserva fracionária</vt:lpstr>
      <vt:lpstr>Do ouro para o dinheiro fiduciário</vt:lpstr>
      <vt:lpstr>WTF happened in 1971?</vt:lpstr>
      <vt:lpstr>PowerPoint Presentation</vt:lpstr>
      <vt:lpstr>PowerPoint Presentation</vt:lpstr>
      <vt:lpstr>PowerPoint Presentation</vt:lpstr>
      <vt:lpstr>O que é o Bitcoin?</vt:lpstr>
      <vt:lpstr>PowerPoint Presentation</vt:lpstr>
      <vt:lpstr>PowerPoint Presentation</vt:lpstr>
      <vt:lpstr>Descentralizado</vt:lpstr>
      <vt:lpstr>PowerPoint Presentation</vt:lpstr>
      <vt:lpstr>PowerPoint Presentation</vt:lpstr>
      <vt:lpstr>Como funciona o Bitcoin?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21M</vt:lpstr>
      <vt:lpstr>PowerPoint Presentation</vt:lpstr>
      <vt:lpstr>PowerPoint Presentation</vt:lpstr>
      <vt:lpstr>PowerPoint Presentation</vt:lpstr>
      <vt:lpstr>PowerPoint Presentation</vt:lpstr>
      <vt:lpstr>Conclusão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Bitcoin</dc:title>
  <dc:creator>INES RAMALHETE SALVADO PAZ LOURO</dc:creator>
  <cp:lastModifiedBy>INES RAMALHETE SALVADO PAZ LOURO</cp:lastModifiedBy>
  <cp:revision>142</cp:revision>
  <dcterms:created xsi:type="dcterms:W3CDTF">2024-01-03T15:15:58Z</dcterms:created>
  <dcterms:modified xsi:type="dcterms:W3CDTF">2025-09-19T08:10:53Z</dcterms:modified>
</cp:coreProperties>
</file>